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8"/>
  </p:notesMasterIdLst>
  <p:sldIdLst>
    <p:sldId id="256" r:id="rId2"/>
    <p:sldId id="355" r:id="rId3"/>
    <p:sldId id="356" r:id="rId4"/>
    <p:sldId id="413" r:id="rId5"/>
    <p:sldId id="415" r:id="rId6"/>
    <p:sldId id="412" r:id="rId7"/>
    <p:sldId id="410" r:id="rId8"/>
    <p:sldId id="358" r:id="rId9"/>
    <p:sldId id="359" r:id="rId10"/>
    <p:sldId id="360" r:id="rId11"/>
    <p:sldId id="430" r:id="rId12"/>
    <p:sldId id="431" r:id="rId13"/>
    <p:sldId id="416" r:id="rId14"/>
    <p:sldId id="433" r:id="rId15"/>
    <p:sldId id="437" r:id="rId16"/>
    <p:sldId id="434" r:id="rId17"/>
    <p:sldId id="407" r:id="rId18"/>
    <p:sldId id="443" r:id="rId19"/>
    <p:sldId id="419" r:id="rId20"/>
    <p:sldId id="420" r:id="rId21"/>
    <p:sldId id="421" r:id="rId22"/>
    <p:sldId id="422" r:id="rId23"/>
    <p:sldId id="423" r:id="rId24"/>
    <p:sldId id="375" r:id="rId25"/>
    <p:sldId id="378" r:id="rId26"/>
    <p:sldId id="377" r:id="rId27"/>
    <p:sldId id="379" r:id="rId28"/>
    <p:sldId id="380" r:id="rId29"/>
    <p:sldId id="438" r:id="rId30"/>
    <p:sldId id="456" r:id="rId31"/>
    <p:sldId id="454" r:id="rId32"/>
    <p:sldId id="457" r:id="rId33"/>
    <p:sldId id="459" r:id="rId34"/>
    <p:sldId id="472" r:id="rId35"/>
    <p:sldId id="471" r:id="rId36"/>
    <p:sldId id="462" r:id="rId37"/>
    <p:sldId id="460" r:id="rId38"/>
    <p:sldId id="464" r:id="rId39"/>
    <p:sldId id="440" r:id="rId40"/>
    <p:sldId id="463" r:id="rId41"/>
    <p:sldId id="466" r:id="rId42"/>
    <p:sldId id="468" r:id="rId43"/>
    <p:sldId id="450" r:id="rId44"/>
    <p:sldId id="469" r:id="rId45"/>
    <p:sldId id="470" r:id="rId46"/>
    <p:sldId id="477" r:id="rId47"/>
    <p:sldId id="473" r:id="rId48"/>
    <p:sldId id="474" r:id="rId49"/>
    <p:sldId id="540" r:id="rId50"/>
    <p:sldId id="475" r:id="rId51"/>
    <p:sldId id="476" r:id="rId52"/>
    <p:sldId id="545" r:id="rId53"/>
    <p:sldId id="546" r:id="rId54"/>
    <p:sldId id="544" r:id="rId55"/>
    <p:sldId id="547" r:id="rId56"/>
    <p:sldId id="398" r:id="rId57"/>
    <p:sldId id="522" r:id="rId58"/>
    <p:sldId id="530" r:id="rId59"/>
    <p:sldId id="531" r:id="rId60"/>
    <p:sldId id="532" r:id="rId61"/>
    <p:sldId id="533" r:id="rId62"/>
    <p:sldId id="534" r:id="rId63"/>
    <p:sldId id="536" r:id="rId64"/>
    <p:sldId id="537" r:id="rId65"/>
    <p:sldId id="539" r:id="rId66"/>
    <p:sldId id="541" r:id="rId67"/>
    <p:sldId id="528" r:id="rId68"/>
    <p:sldId id="488" r:id="rId69"/>
    <p:sldId id="494" r:id="rId70"/>
    <p:sldId id="495" r:id="rId71"/>
    <p:sldId id="496" r:id="rId72"/>
    <p:sldId id="493" r:id="rId73"/>
    <p:sldId id="490" r:id="rId74"/>
    <p:sldId id="498" r:id="rId75"/>
    <p:sldId id="497" r:id="rId76"/>
    <p:sldId id="499" r:id="rId77"/>
    <p:sldId id="500" r:id="rId78"/>
    <p:sldId id="501" r:id="rId79"/>
    <p:sldId id="502" r:id="rId80"/>
    <p:sldId id="503" r:id="rId81"/>
    <p:sldId id="504" r:id="rId82"/>
    <p:sldId id="505" r:id="rId83"/>
    <p:sldId id="548" r:id="rId84"/>
    <p:sldId id="549" r:id="rId85"/>
    <p:sldId id="550" r:id="rId86"/>
    <p:sldId id="551" r:id="rId87"/>
    <p:sldId id="553" r:id="rId88"/>
    <p:sldId id="552" r:id="rId89"/>
    <p:sldId id="507" r:id="rId90"/>
    <p:sldId id="508" r:id="rId91"/>
    <p:sldId id="578" r:id="rId92"/>
    <p:sldId id="575" r:id="rId93"/>
    <p:sldId id="579" r:id="rId94"/>
    <p:sldId id="577" r:id="rId95"/>
    <p:sldId id="576" r:id="rId96"/>
    <p:sldId id="573" r:id="rId97"/>
    <p:sldId id="574" r:id="rId98"/>
    <p:sldId id="521" r:id="rId99"/>
    <p:sldId id="518" r:id="rId100"/>
    <p:sldId id="520" r:id="rId101"/>
    <p:sldId id="411" r:id="rId102"/>
    <p:sldId id="357" r:id="rId103"/>
    <p:sldId id="481" r:id="rId104"/>
    <p:sldId id="554" r:id="rId105"/>
    <p:sldId id="555" r:id="rId106"/>
    <p:sldId id="556" r:id="rId10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16" autoAdjust="0"/>
    <p:restoredTop sz="87770" autoAdjust="0"/>
  </p:normalViewPr>
  <p:slideViewPr>
    <p:cSldViewPr snapToGrid="0">
      <p:cViewPr varScale="1">
        <p:scale>
          <a:sx n="65" d="100"/>
          <a:sy n="65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4.wmf"/><Relationship Id="rId7" Type="http://schemas.openxmlformats.org/officeDocument/2006/relationships/image" Target="../media/image52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1.wmf"/><Relationship Id="rId11" Type="http://schemas.openxmlformats.org/officeDocument/2006/relationships/image" Target="../media/image54.wmf"/><Relationship Id="rId5" Type="http://schemas.openxmlformats.org/officeDocument/2006/relationships/image" Target="../media/image50.wmf"/><Relationship Id="rId10" Type="http://schemas.openxmlformats.org/officeDocument/2006/relationships/image" Target="../media/image53.wmf"/><Relationship Id="rId4" Type="http://schemas.openxmlformats.org/officeDocument/2006/relationships/image" Target="../media/image36.wmf"/><Relationship Id="rId9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62.wmf"/><Relationship Id="rId7" Type="http://schemas.openxmlformats.org/officeDocument/2006/relationships/image" Target="../media/image69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8.wmf"/><Relationship Id="rId11" Type="http://schemas.openxmlformats.org/officeDocument/2006/relationships/image" Target="../media/image72.wmf"/><Relationship Id="rId5" Type="http://schemas.openxmlformats.org/officeDocument/2006/relationships/image" Target="../media/image64.wmf"/><Relationship Id="rId10" Type="http://schemas.openxmlformats.org/officeDocument/2006/relationships/image" Target="../media/image71.wmf"/><Relationship Id="rId4" Type="http://schemas.openxmlformats.org/officeDocument/2006/relationships/image" Target="../media/image63.wmf"/><Relationship Id="rId9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7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73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62.wmf"/><Relationship Id="rId7" Type="http://schemas.openxmlformats.org/officeDocument/2006/relationships/image" Target="../media/image75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74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62.wmf"/><Relationship Id="rId7" Type="http://schemas.openxmlformats.org/officeDocument/2006/relationships/image" Target="../media/image78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74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7.wmf"/><Relationship Id="rId7" Type="http://schemas.openxmlformats.org/officeDocument/2006/relationships/image" Target="../media/image8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8.wmf"/><Relationship Id="rId9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2" Type="http://schemas.openxmlformats.org/officeDocument/2006/relationships/image" Target="../media/image87.wmf"/><Relationship Id="rId1" Type="http://schemas.openxmlformats.org/officeDocument/2006/relationships/image" Target="../media/image18.wmf"/><Relationship Id="rId6" Type="http://schemas.openxmlformats.org/officeDocument/2006/relationships/image" Target="../media/image89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image" Target="../media/image1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86.wmf"/><Relationship Id="rId3" Type="http://schemas.openxmlformats.org/officeDocument/2006/relationships/image" Target="../media/image88.wmf"/><Relationship Id="rId7" Type="http://schemas.openxmlformats.org/officeDocument/2006/relationships/image" Target="../media/image91.wmf"/><Relationship Id="rId12" Type="http://schemas.openxmlformats.org/officeDocument/2006/relationships/image" Target="../media/image94.wmf"/><Relationship Id="rId2" Type="http://schemas.openxmlformats.org/officeDocument/2006/relationships/image" Target="../media/image87.wmf"/><Relationship Id="rId1" Type="http://schemas.openxmlformats.org/officeDocument/2006/relationships/image" Target="../media/image18.wmf"/><Relationship Id="rId6" Type="http://schemas.openxmlformats.org/officeDocument/2006/relationships/image" Target="../media/image90.wmf"/><Relationship Id="rId11" Type="http://schemas.openxmlformats.org/officeDocument/2006/relationships/image" Target="../media/image93.wmf"/><Relationship Id="rId5" Type="http://schemas.openxmlformats.org/officeDocument/2006/relationships/image" Target="../media/image84.wmf"/><Relationship Id="rId10" Type="http://schemas.openxmlformats.org/officeDocument/2006/relationships/image" Target="../media/image92.wmf"/><Relationship Id="rId4" Type="http://schemas.openxmlformats.org/officeDocument/2006/relationships/image" Target="../media/image83.wmf"/><Relationship Id="rId9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wmf"/><Relationship Id="rId7" Type="http://schemas.openxmlformats.org/officeDocument/2006/relationships/image" Target="../media/image91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90.wmf"/><Relationship Id="rId11" Type="http://schemas.openxmlformats.org/officeDocument/2006/relationships/image" Target="../media/image109.wmf"/><Relationship Id="rId5" Type="http://schemas.openxmlformats.org/officeDocument/2006/relationships/image" Target="../media/image88.wmf"/><Relationship Id="rId10" Type="http://schemas.openxmlformats.org/officeDocument/2006/relationships/image" Target="../media/image108.wmf"/><Relationship Id="rId4" Type="http://schemas.openxmlformats.org/officeDocument/2006/relationships/image" Target="../media/image87.wmf"/><Relationship Id="rId9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111.wmf"/><Relationship Id="rId3" Type="http://schemas.openxmlformats.org/officeDocument/2006/relationships/image" Target="../media/image18.wmf"/><Relationship Id="rId7" Type="http://schemas.openxmlformats.org/officeDocument/2006/relationships/image" Target="../media/image84.wmf"/><Relationship Id="rId12" Type="http://schemas.openxmlformats.org/officeDocument/2006/relationships/image" Target="../media/image110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83.wmf"/><Relationship Id="rId11" Type="http://schemas.openxmlformats.org/officeDocument/2006/relationships/image" Target="../media/image89.wmf"/><Relationship Id="rId5" Type="http://schemas.openxmlformats.org/officeDocument/2006/relationships/image" Target="../media/image88.wmf"/><Relationship Id="rId10" Type="http://schemas.openxmlformats.org/officeDocument/2006/relationships/image" Target="../media/image17.wmf"/><Relationship Id="rId4" Type="http://schemas.openxmlformats.org/officeDocument/2006/relationships/image" Target="../media/image87.wmf"/><Relationship Id="rId9" Type="http://schemas.openxmlformats.org/officeDocument/2006/relationships/image" Target="../media/image91.wmf"/><Relationship Id="rId14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88.wmf"/><Relationship Id="rId12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87.wmf"/><Relationship Id="rId11" Type="http://schemas.openxmlformats.org/officeDocument/2006/relationships/image" Target="../media/image118.wmf"/><Relationship Id="rId5" Type="http://schemas.openxmlformats.org/officeDocument/2006/relationships/image" Target="../media/image117.wmf"/><Relationship Id="rId10" Type="http://schemas.openxmlformats.org/officeDocument/2006/relationships/image" Target="../media/image89.wmf"/><Relationship Id="rId4" Type="http://schemas.openxmlformats.org/officeDocument/2006/relationships/image" Target="../media/image116.wmf"/><Relationship Id="rId9" Type="http://schemas.openxmlformats.org/officeDocument/2006/relationships/image" Target="../media/image9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../media/image118.wmf"/><Relationship Id="rId3" Type="http://schemas.openxmlformats.org/officeDocument/2006/relationships/image" Target="../media/image123.wmf"/><Relationship Id="rId7" Type="http://schemas.openxmlformats.org/officeDocument/2006/relationships/image" Target="../media/image113.wmf"/><Relationship Id="rId12" Type="http://schemas.openxmlformats.org/officeDocument/2006/relationships/image" Target="../media/image89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11" Type="http://schemas.openxmlformats.org/officeDocument/2006/relationships/image" Target="../media/image91.wmf"/><Relationship Id="rId5" Type="http://schemas.openxmlformats.org/officeDocument/2006/relationships/image" Target="../media/image125.wmf"/><Relationship Id="rId10" Type="http://schemas.openxmlformats.org/officeDocument/2006/relationships/image" Target="../media/image90.wmf"/><Relationship Id="rId4" Type="http://schemas.openxmlformats.org/officeDocument/2006/relationships/image" Target="../media/image124.wmf"/><Relationship Id="rId9" Type="http://schemas.openxmlformats.org/officeDocument/2006/relationships/image" Target="../media/image88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27.wmf"/><Relationship Id="rId7" Type="http://schemas.openxmlformats.org/officeDocument/2006/relationships/image" Target="../media/image119.wmf"/><Relationship Id="rId2" Type="http://schemas.openxmlformats.org/officeDocument/2006/relationships/image" Target="../media/image106.wmf"/><Relationship Id="rId1" Type="http://schemas.openxmlformats.org/officeDocument/2006/relationships/image" Target="../media/image113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19.wmf"/><Relationship Id="rId7" Type="http://schemas.openxmlformats.org/officeDocument/2006/relationships/image" Target="../media/image129.wmf"/><Relationship Id="rId2" Type="http://schemas.openxmlformats.org/officeDocument/2006/relationships/image" Target="../media/image127.wmf"/><Relationship Id="rId1" Type="http://schemas.openxmlformats.org/officeDocument/2006/relationships/image" Target="../media/image106.wmf"/><Relationship Id="rId6" Type="http://schemas.openxmlformats.org/officeDocument/2006/relationships/image" Target="../media/image128.wmf"/><Relationship Id="rId5" Type="http://schemas.openxmlformats.org/officeDocument/2006/relationships/image" Target="../media/image113.wmf"/><Relationship Id="rId4" Type="http://schemas.openxmlformats.org/officeDocument/2006/relationships/image" Target="../media/image12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88.wmf"/><Relationship Id="rId7" Type="http://schemas.openxmlformats.org/officeDocument/2006/relationships/image" Target="../media/image89.wmf"/><Relationship Id="rId2" Type="http://schemas.openxmlformats.org/officeDocument/2006/relationships/image" Target="../media/image87.wmf"/><Relationship Id="rId1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9" Type="http://schemas.openxmlformats.org/officeDocument/2006/relationships/image" Target="../media/image13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13.wmf"/><Relationship Id="rId4" Type="http://schemas.openxmlformats.org/officeDocument/2006/relationships/image" Target="../media/image13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8.wmf"/><Relationship Id="rId7" Type="http://schemas.openxmlformats.org/officeDocument/2006/relationships/image" Target="../media/image141.wmf"/><Relationship Id="rId2" Type="http://schemas.openxmlformats.org/officeDocument/2006/relationships/image" Target="../media/image137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2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145.wmf"/><Relationship Id="rId2" Type="http://schemas.openxmlformats.org/officeDocument/2006/relationships/image" Target="../media/image143.wmf"/><Relationship Id="rId1" Type="http://schemas.openxmlformats.org/officeDocument/2006/relationships/image" Target="../media/image17.wmf"/><Relationship Id="rId6" Type="http://schemas.openxmlformats.org/officeDocument/2006/relationships/image" Target="../media/image18.wmf"/><Relationship Id="rId5" Type="http://schemas.openxmlformats.org/officeDocument/2006/relationships/image" Target="../media/image144.wmf"/><Relationship Id="rId4" Type="http://schemas.openxmlformats.org/officeDocument/2006/relationships/image" Target="../media/image8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143.wmf"/><Relationship Id="rId1" Type="http://schemas.openxmlformats.org/officeDocument/2006/relationships/image" Target="../media/image17.wmf"/><Relationship Id="rId5" Type="http://schemas.openxmlformats.org/officeDocument/2006/relationships/image" Target="../media/image144.wmf"/><Relationship Id="rId4" Type="http://schemas.openxmlformats.org/officeDocument/2006/relationships/image" Target="../media/image8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15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8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4" Type="http://schemas.openxmlformats.org/officeDocument/2006/relationships/image" Target="../media/image15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7" Type="http://schemas.openxmlformats.org/officeDocument/2006/relationships/image" Target="../media/image157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72.wmf"/><Relationship Id="rId7" Type="http://schemas.openxmlformats.org/officeDocument/2006/relationships/image" Target="../media/image165.wmf"/><Relationship Id="rId2" Type="http://schemas.openxmlformats.org/officeDocument/2006/relationships/image" Target="../media/image171.wmf"/><Relationship Id="rId1" Type="http://schemas.openxmlformats.org/officeDocument/2006/relationships/image" Target="../media/image156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Relationship Id="rId9" Type="http://schemas.openxmlformats.org/officeDocument/2006/relationships/image" Target="../media/image170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7" Type="http://schemas.openxmlformats.org/officeDocument/2006/relationships/image" Target="../media/image187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6" Type="http://schemas.openxmlformats.org/officeDocument/2006/relationships/image" Target="../media/image186.wmf"/><Relationship Id="rId5" Type="http://schemas.openxmlformats.org/officeDocument/2006/relationships/image" Target="../media/image157.wmf"/><Relationship Id="rId4" Type="http://schemas.openxmlformats.org/officeDocument/2006/relationships/image" Target="../media/image185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5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7" Type="http://schemas.openxmlformats.org/officeDocument/2006/relationships/image" Target="../media/image196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4" Type="http://schemas.openxmlformats.org/officeDocument/2006/relationships/image" Target="../media/image197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80.wmf"/><Relationship Id="rId7" Type="http://schemas.openxmlformats.org/officeDocument/2006/relationships/image" Target="../media/image20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4" Type="http://schemas.openxmlformats.org/officeDocument/2006/relationships/image" Target="../media/image81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image" Target="../media/image80.wmf"/><Relationship Id="rId7" Type="http://schemas.openxmlformats.org/officeDocument/2006/relationships/image" Target="../media/image207.wmf"/><Relationship Id="rId12" Type="http://schemas.openxmlformats.org/officeDocument/2006/relationships/image" Target="../media/image21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6.wmf"/><Relationship Id="rId11" Type="http://schemas.openxmlformats.org/officeDocument/2006/relationships/image" Target="../media/image211.wmf"/><Relationship Id="rId5" Type="http://schemas.openxmlformats.org/officeDocument/2006/relationships/image" Target="../media/image205.wmf"/><Relationship Id="rId10" Type="http://schemas.openxmlformats.org/officeDocument/2006/relationships/image" Target="../media/image210.wmf"/><Relationship Id="rId4" Type="http://schemas.openxmlformats.org/officeDocument/2006/relationships/image" Target="../media/image81.wmf"/><Relationship Id="rId9" Type="http://schemas.openxmlformats.org/officeDocument/2006/relationships/image" Target="../media/image20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image" Target="../media/image214.wmf"/><Relationship Id="rId3" Type="http://schemas.openxmlformats.org/officeDocument/2006/relationships/image" Target="../media/image80.wmf"/><Relationship Id="rId7" Type="http://schemas.openxmlformats.org/officeDocument/2006/relationships/image" Target="../media/image208.wmf"/><Relationship Id="rId12" Type="http://schemas.openxmlformats.org/officeDocument/2006/relationships/image" Target="../media/image15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7.wmf"/><Relationship Id="rId11" Type="http://schemas.openxmlformats.org/officeDocument/2006/relationships/image" Target="../media/image212.wmf"/><Relationship Id="rId5" Type="http://schemas.openxmlformats.org/officeDocument/2006/relationships/image" Target="../media/image213.wmf"/><Relationship Id="rId10" Type="http://schemas.openxmlformats.org/officeDocument/2006/relationships/image" Target="../media/image211.wmf"/><Relationship Id="rId4" Type="http://schemas.openxmlformats.org/officeDocument/2006/relationships/image" Target="../media/image81.wmf"/><Relationship Id="rId9" Type="http://schemas.openxmlformats.org/officeDocument/2006/relationships/image" Target="../media/image210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image" Target="../media/image216.wmf"/><Relationship Id="rId3" Type="http://schemas.openxmlformats.org/officeDocument/2006/relationships/image" Target="../media/image80.wmf"/><Relationship Id="rId7" Type="http://schemas.openxmlformats.org/officeDocument/2006/relationships/image" Target="../media/image209.wmf"/><Relationship Id="rId12" Type="http://schemas.openxmlformats.org/officeDocument/2006/relationships/image" Target="../media/image21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8.wmf"/><Relationship Id="rId11" Type="http://schemas.openxmlformats.org/officeDocument/2006/relationships/image" Target="../media/image215.wmf"/><Relationship Id="rId5" Type="http://schemas.openxmlformats.org/officeDocument/2006/relationships/image" Target="../media/image207.wmf"/><Relationship Id="rId10" Type="http://schemas.openxmlformats.org/officeDocument/2006/relationships/image" Target="../media/image212.wmf"/><Relationship Id="rId4" Type="http://schemas.openxmlformats.org/officeDocument/2006/relationships/image" Target="../media/image81.wmf"/><Relationship Id="rId9" Type="http://schemas.openxmlformats.org/officeDocument/2006/relationships/image" Target="../media/image211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image" Target="../media/image214.wmf"/><Relationship Id="rId3" Type="http://schemas.openxmlformats.org/officeDocument/2006/relationships/image" Target="../media/image80.wmf"/><Relationship Id="rId7" Type="http://schemas.openxmlformats.org/officeDocument/2006/relationships/image" Target="../media/image208.wmf"/><Relationship Id="rId12" Type="http://schemas.openxmlformats.org/officeDocument/2006/relationships/image" Target="../media/image15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7.wmf"/><Relationship Id="rId11" Type="http://schemas.openxmlformats.org/officeDocument/2006/relationships/image" Target="../media/image212.wmf"/><Relationship Id="rId5" Type="http://schemas.openxmlformats.org/officeDocument/2006/relationships/image" Target="../media/image218.wmf"/><Relationship Id="rId10" Type="http://schemas.openxmlformats.org/officeDocument/2006/relationships/image" Target="../media/image211.wmf"/><Relationship Id="rId4" Type="http://schemas.openxmlformats.org/officeDocument/2006/relationships/image" Target="../media/image81.wmf"/><Relationship Id="rId9" Type="http://schemas.openxmlformats.org/officeDocument/2006/relationships/image" Target="../media/image210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image" Target="../media/image219.wmf"/><Relationship Id="rId3" Type="http://schemas.openxmlformats.org/officeDocument/2006/relationships/image" Target="../media/image80.wmf"/><Relationship Id="rId7" Type="http://schemas.openxmlformats.org/officeDocument/2006/relationships/image" Target="../media/image209.wmf"/><Relationship Id="rId12" Type="http://schemas.openxmlformats.org/officeDocument/2006/relationships/image" Target="../media/image21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8.wmf"/><Relationship Id="rId11" Type="http://schemas.openxmlformats.org/officeDocument/2006/relationships/image" Target="../media/image218.wmf"/><Relationship Id="rId5" Type="http://schemas.openxmlformats.org/officeDocument/2006/relationships/image" Target="../media/image207.wmf"/><Relationship Id="rId10" Type="http://schemas.openxmlformats.org/officeDocument/2006/relationships/image" Target="../media/image212.wmf"/><Relationship Id="rId4" Type="http://schemas.openxmlformats.org/officeDocument/2006/relationships/image" Target="../media/image81.wmf"/><Relationship Id="rId9" Type="http://schemas.openxmlformats.org/officeDocument/2006/relationships/image" Target="../media/image211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13" Type="http://schemas.openxmlformats.org/officeDocument/2006/relationships/image" Target="../media/image152.wmf"/><Relationship Id="rId3" Type="http://schemas.openxmlformats.org/officeDocument/2006/relationships/image" Target="../media/image80.wmf"/><Relationship Id="rId7" Type="http://schemas.openxmlformats.org/officeDocument/2006/relationships/image" Target="../media/image210.wmf"/><Relationship Id="rId12" Type="http://schemas.openxmlformats.org/officeDocument/2006/relationships/image" Target="../media/image22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9.wmf"/><Relationship Id="rId11" Type="http://schemas.openxmlformats.org/officeDocument/2006/relationships/image" Target="../media/image223.wmf"/><Relationship Id="rId5" Type="http://schemas.openxmlformats.org/officeDocument/2006/relationships/image" Target="../media/image221.wmf"/><Relationship Id="rId10" Type="http://schemas.openxmlformats.org/officeDocument/2006/relationships/image" Target="../media/image222.wmf"/><Relationship Id="rId4" Type="http://schemas.openxmlformats.org/officeDocument/2006/relationships/image" Target="../media/image81.wmf"/><Relationship Id="rId9" Type="http://schemas.openxmlformats.org/officeDocument/2006/relationships/image" Target="../media/image212.wmf"/><Relationship Id="rId14" Type="http://schemas.openxmlformats.org/officeDocument/2006/relationships/image" Target="../media/image214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13" Type="http://schemas.openxmlformats.org/officeDocument/2006/relationships/image" Target="../media/image225.wmf"/><Relationship Id="rId3" Type="http://schemas.openxmlformats.org/officeDocument/2006/relationships/image" Target="../media/image80.wmf"/><Relationship Id="rId7" Type="http://schemas.openxmlformats.org/officeDocument/2006/relationships/image" Target="../media/image210.wmf"/><Relationship Id="rId12" Type="http://schemas.openxmlformats.org/officeDocument/2006/relationships/image" Target="../media/image22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9.wmf"/><Relationship Id="rId11" Type="http://schemas.openxmlformats.org/officeDocument/2006/relationships/image" Target="../media/image223.wmf"/><Relationship Id="rId5" Type="http://schemas.openxmlformats.org/officeDocument/2006/relationships/image" Target="../media/image221.wmf"/><Relationship Id="rId10" Type="http://schemas.openxmlformats.org/officeDocument/2006/relationships/image" Target="../media/image222.wmf"/><Relationship Id="rId4" Type="http://schemas.openxmlformats.org/officeDocument/2006/relationships/image" Target="../media/image81.wmf"/><Relationship Id="rId9" Type="http://schemas.openxmlformats.org/officeDocument/2006/relationships/image" Target="../media/image21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13" Type="http://schemas.openxmlformats.org/officeDocument/2006/relationships/image" Target="../media/image152.wmf"/><Relationship Id="rId3" Type="http://schemas.openxmlformats.org/officeDocument/2006/relationships/image" Target="../media/image80.wmf"/><Relationship Id="rId7" Type="http://schemas.openxmlformats.org/officeDocument/2006/relationships/image" Target="../media/image210.wmf"/><Relationship Id="rId12" Type="http://schemas.openxmlformats.org/officeDocument/2006/relationships/image" Target="../media/image2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9.wmf"/><Relationship Id="rId11" Type="http://schemas.openxmlformats.org/officeDocument/2006/relationships/image" Target="../media/image227.wmf"/><Relationship Id="rId5" Type="http://schemas.openxmlformats.org/officeDocument/2006/relationships/image" Target="../media/image221.wmf"/><Relationship Id="rId10" Type="http://schemas.openxmlformats.org/officeDocument/2006/relationships/image" Target="../media/image222.wmf"/><Relationship Id="rId4" Type="http://schemas.openxmlformats.org/officeDocument/2006/relationships/image" Target="../media/image81.wmf"/><Relationship Id="rId9" Type="http://schemas.openxmlformats.org/officeDocument/2006/relationships/image" Target="../media/image212.wmf"/><Relationship Id="rId14" Type="http://schemas.openxmlformats.org/officeDocument/2006/relationships/image" Target="../media/image214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13" Type="http://schemas.openxmlformats.org/officeDocument/2006/relationships/image" Target="../media/image229.wmf"/><Relationship Id="rId3" Type="http://schemas.openxmlformats.org/officeDocument/2006/relationships/image" Target="../media/image80.wmf"/><Relationship Id="rId7" Type="http://schemas.openxmlformats.org/officeDocument/2006/relationships/image" Target="../media/image210.wmf"/><Relationship Id="rId12" Type="http://schemas.openxmlformats.org/officeDocument/2006/relationships/image" Target="../media/image2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9.wmf"/><Relationship Id="rId11" Type="http://schemas.openxmlformats.org/officeDocument/2006/relationships/image" Target="../media/image227.wmf"/><Relationship Id="rId5" Type="http://schemas.openxmlformats.org/officeDocument/2006/relationships/image" Target="../media/image221.wmf"/><Relationship Id="rId10" Type="http://schemas.openxmlformats.org/officeDocument/2006/relationships/image" Target="../media/image222.wmf"/><Relationship Id="rId4" Type="http://schemas.openxmlformats.org/officeDocument/2006/relationships/image" Target="../media/image81.wmf"/><Relationship Id="rId9" Type="http://schemas.openxmlformats.org/officeDocument/2006/relationships/image" Target="../media/image212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13" Type="http://schemas.openxmlformats.org/officeDocument/2006/relationships/image" Target="../media/image231.wmf"/><Relationship Id="rId3" Type="http://schemas.openxmlformats.org/officeDocument/2006/relationships/image" Target="../media/image80.wmf"/><Relationship Id="rId7" Type="http://schemas.openxmlformats.org/officeDocument/2006/relationships/image" Target="../media/image210.wmf"/><Relationship Id="rId12" Type="http://schemas.openxmlformats.org/officeDocument/2006/relationships/image" Target="../media/image2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9.wmf"/><Relationship Id="rId11" Type="http://schemas.openxmlformats.org/officeDocument/2006/relationships/image" Target="../media/image227.wmf"/><Relationship Id="rId5" Type="http://schemas.openxmlformats.org/officeDocument/2006/relationships/image" Target="../media/image221.wmf"/><Relationship Id="rId15" Type="http://schemas.openxmlformats.org/officeDocument/2006/relationships/image" Target="../media/image233.wmf"/><Relationship Id="rId10" Type="http://schemas.openxmlformats.org/officeDocument/2006/relationships/image" Target="../media/image222.wmf"/><Relationship Id="rId4" Type="http://schemas.openxmlformats.org/officeDocument/2006/relationships/image" Target="../media/image81.wmf"/><Relationship Id="rId9" Type="http://schemas.openxmlformats.org/officeDocument/2006/relationships/image" Target="../media/image212.wmf"/><Relationship Id="rId14" Type="http://schemas.openxmlformats.org/officeDocument/2006/relationships/image" Target="../media/image232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5" Type="http://schemas.openxmlformats.org/officeDocument/2006/relationships/image" Target="../media/image239.wmf"/><Relationship Id="rId4" Type="http://schemas.openxmlformats.org/officeDocument/2006/relationships/image" Target="../media/image2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4" Type="http://schemas.openxmlformats.org/officeDocument/2006/relationships/image" Target="../media/image243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0.wmf"/><Relationship Id="rId1" Type="http://schemas.openxmlformats.org/officeDocument/2006/relationships/image" Target="../media/image241.wmf"/><Relationship Id="rId4" Type="http://schemas.openxmlformats.org/officeDocument/2006/relationships/image" Target="../media/image243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242.wmf"/><Relationship Id="rId7" Type="http://schemas.openxmlformats.org/officeDocument/2006/relationships/image" Target="../media/image247.wmf"/><Relationship Id="rId12" Type="http://schemas.openxmlformats.org/officeDocument/2006/relationships/image" Target="../media/image150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46.wmf"/><Relationship Id="rId11" Type="http://schemas.openxmlformats.org/officeDocument/2006/relationships/image" Target="../media/image81.wmf"/><Relationship Id="rId5" Type="http://schemas.openxmlformats.org/officeDocument/2006/relationships/image" Target="../media/image245.wmf"/><Relationship Id="rId10" Type="http://schemas.openxmlformats.org/officeDocument/2006/relationships/image" Target="../media/image80.wmf"/><Relationship Id="rId4" Type="http://schemas.openxmlformats.org/officeDocument/2006/relationships/image" Target="../media/image243.wmf"/><Relationship Id="rId9" Type="http://schemas.openxmlformats.org/officeDocument/2006/relationships/image" Target="../media/image18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image" Target="../media/image242.wmf"/><Relationship Id="rId7" Type="http://schemas.openxmlformats.org/officeDocument/2006/relationships/image" Target="../media/image250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4" Type="http://schemas.openxmlformats.org/officeDocument/2006/relationships/image" Target="../media/image243.wmf"/><Relationship Id="rId9" Type="http://schemas.openxmlformats.org/officeDocument/2006/relationships/image" Target="../media/image252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image" Target="../media/image242.wmf"/><Relationship Id="rId7" Type="http://schemas.openxmlformats.org/officeDocument/2006/relationships/image" Target="../media/image255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54.wmf"/><Relationship Id="rId11" Type="http://schemas.openxmlformats.org/officeDocument/2006/relationships/image" Target="../media/image252.wmf"/><Relationship Id="rId5" Type="http://schemas.openxmlformats.org/officeDocument/2006/relationships/image" Target="../media/image249.wmf"/><Relationship Id="rId10" Type="http://schemas.openxmlformats.org/officeDocument/2006/relationships/image" Target="../media/image251.wmf"/><Relationship Id="rId4" Type="http://schemas.openxmlformats.org/officeDocument/2006/relationships/image" Target="../media/image243.wmf"/><Relationship Id="rId9" Type="http://schemas.openxmlformats.org/officeDocument/2006/relationships/image" Target="../media/image248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3" Type="http://schemas.openxmlformats.org/officeDocument/2006/relationships/image" Target="../media/image242.wmf"/><Relationship Id="rId7" Type="http://schemas.openxmlformats.org/officeDocument/2006/relationships/image" Target="../media/image259.wmf"/><Relationship Id="rId12" Type="http://schemas.openxmlformats.org/officeDocument/2006/relationships/image" Target="../media/image264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58.wmf"/><Relationship Id="rId11" Type="http://schemas.openxmlformats.org/officeDocument/2006/relationships/image" Target="../media/image263.wmf"/><Relationship Id="rId5" Type="http://schemas.openxmlformats.org/officeDocument/2006/relationships/image" Target="../media/image257.wmf"/><Relationship Id="rId10" Type="http://schemas.openxmlformats.org/officeDocument/2006/relationships/image" Target="../media/image262.wmf"/><Relationship Id="rId4" Type="http://schemas.openxmlformats.org/officeDocument/2006/relationships/image" Target="../media/image243.wmf"/><Relationship Id="rId9" Type="http://schemas.openxmlformats.org/officeDocument/2006/relationships/image" Target="../media/image261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wmf"/><Relationship Id="rId3" Type="http://schemas.openxmlformats.org/officeDocument/2006/relationships/image" Target="../media/image242.wmf"/><Relationship Id="rId7" Type="http://schemas.openxmlformats.org/officeDocument/2006/relationships/image" Target="../media/image267.wmf"/><Relationship Id="rId12" Type="http://schemas.openxmlformats.org/officeDocument/2006/relationships/image" Target="../media/image27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66.wmf"/><Relationship Id="rId11" Type="http://schemas.openxmlformats.org/officeDocument/2006/relationships/image" Target="../media/image271.wmf"/><Relationship Id="rId5" Type="http://schemas.openxmlformats.org/officeDocument/2006/relationships/image" Target="../media/image257.wmf"/><Relationship Id="rId10" Type="http://schemas.openxmlformats.org/officeDocument/2006/relationships/image" Target="../media/image270.wmf"/><Relationship Id="rId4" Type="http://schemas.openxmlformats.org/officeDocument/2006/relationships/image" Target="../media/image243.wmf"/><Relationship Id="rId9" Type="http://schemas.openxmlformats.org/officeDocument/2006/relationships/image" Target="../media/image269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7" Type="http://schemas.openxmlformats.org/officeDocument/2006/relationships/image" Target="../media/image275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74.wmf"/><Relationship Id="rId5" Type="http://schemas.openxmlformats.org/officeDocument/2006/relationships/image" Target="../media/image273.wmf"/><Relationship Id="rId4" Type="http://schemas.openxmlformats.org/officeDocument/2006/relationships/image" Target="../media/image243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5" Type="http://schemas.openxmlformats.org/officeDocument/2006/relationships/image" Target="../media/image280.wmf"/><Relationship Id="rId4" Type="http://schemas.openxmlformats.org/officeDocument/2006/relationships/image" Target="../media/image279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3" Type="http://schemas.openxmlformats.org/officeDocument/2006/relationships/image" Target="../media/image284.wmf"/><Relationship Id="rId7" Type="http://schemas.openxmlformats.org/officeDocument/2006/relationships/image" Target="../media/image288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Relationship Id="rId6" Type="http://schemas.openxmlformats.org/officeDocument/2006/relationships/image" Target="../media/image287.wmf"/><Relationship Id="rId5" Type="http://schemas.openxmlformats.org/officeDocument/2006/relationships/image" Target="../media/image286.wmf"/><Relationship Id="rId4" Type="http://schemas.openxmlformats.org/officeDocument/2006/relationships/image" Target="../media/image285.wmf"/><Relationship Id="rId9" Type="http://schemas.openxmlformats.org/officeDocument/2006/relationships/image" Target="../media/image28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24.wmf"/><Relationship Id="rId5" Type="http://schemas.openxmlformats.org/officeDocument/2006/relationships/image" Target="../media/image25.wmf"/><Relationship Id="rId4" Type="http://schemas.openxmlformats.org/officeDocument/2006/relationships/image" Target="../media/image20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wmf"/><Relationship Id="rId3" Type="http://schemas.openxmlformats.org/officeDocument/2006/relationships/image" Target="../media/image283.wmf"/><Relationship Id="rId7" Type="http://schemas.openxmlformats.org/officeDocument/2006/relationships/image" Target="../media/image292.wmf"/><Relationship Id="rId2" Type="http://schemas.openxmlformats.org/officeDocument/2006/relationships/image" Target="../media/image289.wmf"/><Relationship Id="rId1" Type="http://schemas.openxmlformats.org/officeDocument/2006/relationships/image" Target="../media/image277.wmf"/><Relationship Id="rId6" Type="http://schemas.openxmlformats.org/officeDocument/2006/relationships/image" Target="../media/image291.wmf"/><Relationship Id="rId5" Type="http://schemas.openxmlformats.org/officeDocument/2006/relationships/image" Target="../media/image282.wmf"/><Relationship Id="rId4" Type="http://schemas.openxmlformats.org/officeDocument/2006/relationships/image" Target="../media/image284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wmf"/><Relationship Id="rId7" Type="http://schemas.openxmlformats.org/officeDocument/2006/relationships/image" Target="../media/image303.wmf"/><Relationship Id="rId2" Type="http://schemas.openxmlformats.org/officeDocument/2006/relationships/image" Target="../media/image298.wmf"/><Relationship Id="rId1" Type="http://schemas.openxmlformats.org/officeDocument/2006/relationships/image" Target="../media/image297.wmf"/><Relationship Id="rId6" Type="http://schemas.openxmlformats.org/officeDocument/2006/relationships/image" Target="../media/image302.wmf"/><Relationship Id="rId5" Type="http://schemas.openxmlformats.org/officeDocument/2006/relationships/image" Target="../media/image301.wmf"/><Relationship Id="rId4" Type="http://schemas.openxmlformats.org/officeDocument/2006/relationships/image" Target="../media/image300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wmf"/><Relationship Id="rId2" Type="http://schemas.openxmlformats.org/officeDocument/2006/relationships/image" Target="../media/image305.wmf"/><Relationship Id="rId1" Type="http://schemas.openxmlformats.org/officeDocument/2006/relationships/image" Target="../media/image304.wmf"/><Relationship Id="rId5" Type="http://schemas.openxmlformats.org/officeDocument/2006/relationships/image" Target="../media/image308.wmf"/><Relationship Id="rId4" Type="http://schemas.openxmlformats.org/officeDocument/2006/relationships/image" Target="../media/image307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Relationship Id="rId4" Type="http://schemas.openxmlformats.org/officeDocument/2006/relationships/image" Target="../media/image312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wmf"/><Relationship Id="rId7" Type="http://schemas.openxmlformats.org/officeDocument/2006/relationships/image" Target="../media/image320.wmf"/><Relationship Id="rId2" Type="http://schemas.openxmlformats.org/officeDocument/2006/relationships/image" Target="../media/image315.wmf"/><Relationship Id="rId1" Type="http://schemas.openxmlformats.org/officeDocument/2006/relationships/image" Target="../media/image314.wmf"/><Relationship Id="rId6" Type="http://schemas.openxmlformats.org/officeDocument/2006/relationships/image" Target="../media/image319.wmf"/><Relationship Id="rId5" Type="http://schemas.openxmlformats.org/officeDocument/2006/relationships/image" Target="../media/image318.wmf"/><Relationship Id="rId4" Type="http://schemas.openxmlformats.org/officeDocument/2006/relationships/image" Target="../media/image317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wmf"/><Relationship Id="rId3" Type="http://schemas.openxmlformats.org/officeDocument/2006/relationships/image" Target="../media/image316.wmf"/><Relationship Id="rId7" Type="http://schemas.openxmlformats.org/officeDocument/2006/relationships/image" Target="../media/image323.wmf"/><Relationship Id="rId2" Type="http://schemas.openxmlformats.org/officeDocument/2006/relationships/image" Target="../media/image315.wmf"/><Relationship Id="rId1" Type="http://schemas.openxmlformats.org/officeDocument/2006/relationships/image" Target="../media/image314.wmf"/><Relationship Id="rId6" Type="http://schemas.openxmlformats.org/officeDocument/2006/relationships/image" Target="../media/image322.wmf"/><Relationship Id="rId5" Type="http://schemas.openxmlformats.org/officeDocument/2006/relationships/image" Target="../media/image318.wmf"/><Relationship Id="rId10" Type="http://schemas.openxmlformats.org/officeDocument/2006/relationships/image" Target="../media/image325.wmf"/><Relationship Id="rId4" Type="http://schemas.openxmlformats.org/officeDocument/2006/relationships/image" Target="../media/image317.wmf"/><Relationship Id="rId9" Type="http://schemas.openxmlformats.org/officeDocument/2006/relationships/image" Target="../media/image319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wmf"/><Relationship Id="rId7" Type="http://schemas.openxmlformats.org/officeDocument/2006/relationships/image" Target="../media/image327.wmf"/><Relationship Id="rId2" Type="http://schemas.openxmlformats.org/officeDocument/2006/relationships/image" Target="../media/image315.wmf"/><Relationship Id="rId1" Type="http://schemas.openxmlformats.org/officeDocument/2006/relationships/image" Target="../media/image314.wmf"/><Relationship Id="rId6" Type="http://schemas.openxmlformats.org/officeDocument/2006/relationships/image" Target="../media/image326.wmf"/><Relationship Id="rId5" Type="http://schemas.openxmlformats.org/officeDocument/2006/relationships/image" Target="../media/image318.wmf"/><Relationship Id="rId4" Type="http://schemas.openxmlformats.org/officeDocument/2006/relationships/image" Target="../media/image317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wmf"/><Relationship Id="rId13" Type="http://schemas.openxmlformats.org/officeDocument/2006/relationships/image" Target="../media/image340.wmf"/><Relationship Id="rId3" Type="http://schemas.openxmlformats.org/officeDocument/2006/relationships/image" Target="../media/image330.wmf"/><Relationship Id="rId7" Type="http://schemas.openxmlformats.org/officeDocument/2006/relationships/image" Target="../media/image334.wmf"/><Relationship Id="rId12" Type="http://schemas.openxmlformats.org/officeDocument/2006/relationships/image" Target="../media/image339.wmf"/><Relationship Id="rId2" Type="http://schemas.openxmlformats.org/officeDocument/2006/relationships/image" Target="../media/image329.wmf"/><Relationship Id="rId1" Type="http://schemas.openxmlformats.org/officeDocument/2006/relationships/image" Target="../media/image328.wmf"/><Relationship Id="rId6" Type="http://schemas.openxmlformats.org/officeDocument/2006/relationships/image" Target="../media/image333.wmf"/><Relationship Id="rId11" Type="http://schemas.openxmlformats.org/officeDocument/2006/relationships/image" Target="../media/image338.wmf"/><Relationship Id="rId5" Type="http://schemas.openxmlformats.org/officeDocument/2006/relationships/image" Target="../media/image332.wmf"/><Relationship Id="rId10" Type="http://schemas.openxmlformats.org/officeDocument/2006/relationships/image" Target="../media/image337.wmf"/><Relationship Id="rId4" Type="http://schemas.openxmlformats.org/officeDocument/2006/relationships/image" Target="../media/image331.wmf"/><Relationship Id="rId9" Type="http://schemas.openxmlformats.org/officeDocument/2006/relationships/image" Target="../media/image336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wmf"/><Relationship Id="rId2" Type="http://schemas.openxmlformats.org/officeDocument/2006/relationships/image" Target="../media/image277.wmf"/><Relationship Id="rId1" Type="http://schemas.openxmlformats.org/officeDocument/2006/relationships/image" Target="../media/image343.wmf"/><Relationship Id="rId5" Type="http://schemas.openxmlformats.org/officeDocument/2006/relationships/image" Target="../media/image327.wmf"/><Relationship Id="rId4" Type="http://schemas.openxmlformats.org/officeDocument/2006/relationships/image" Target="../media/image339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wmf"/><Relationship Id="rId2" Type="http://schemas.openxmlformats.org/officeDocument/2006/relationships/image" Target="../media/image353.wmf"/><Relationship Id="rId1" Type="http://schemas.openxmlformats.org/officeDocument/2006/relationships/image" Target="../media/image352.wmf"/><Relationship Id="rId4" Type="http://schemas.openxmlformats.org/officeDocument/2006/relationships/image" Target="../media/image3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24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0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wmf"/><Relationship Id="rId3" Type="http://schemas.openxmlformats.org/officeDocument/2006/relationships/image" Target="../media/image360.wmf"/><Relationship Id="rId7" Type="http://schemas.openxmlformats.org/officeDocument/2006/relationships/image" Target="../media/image364.wmf"/><Relationship Id="rId2" Type="http://schemas.openxmlformats.org/officeDocument/2006/relationships/image" Target="../media/image359.wmf"/><Relationship Id="rId1" Type="http://schemas.openxmlformats.org/officeDocument/2006/relationships/image" Target="../media/image358.wmf"/><Relationship Id="rId6" Type="http://schemas.openxmlformats.org/officeDocument/2006/relationships/image" Target="../media/image363.wmf"/><Relationship Id="rId5" Type="http://schemas.openxmlformats.org/officeDocument/2006/relationships/image" Target="../media/image362.wmf"/><Relationship Id="rId4" Type="http://schemas.openxmlformats.org/officeDocument/2006/relationships/image" Target="../media/image3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2278B-E26E-46AF-B8E1-64ED57B46C02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97367-F3DC-4688-8FF7-D84C87846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87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6.302/www/pz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17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4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38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509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89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115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52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590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302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Not the peak value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090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Bad number ……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5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Remember</a:t>
            </a:r>
            <a:r>
              <a:rPr lang="en-US" altLang="zh-TW" baseline="0" dirty="0" smtClean="0"/>
              <a:t> the two rules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999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713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Plat </a:t>
            </a:r>
            <a:r>
              <a:rPr lang="zh-TW" altLang="en-US" dirty="0" smtClean="0"/>
              <a:t>辮子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977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20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602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23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051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Describe </a:t>
            </a:r>
            <a:r>
              <a:rPr lang="en-US" altLang="zh-TW" dirty="0" err="1" smtClean="0"/>
              <a:t>sth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556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Describe </a:t>
            </a:r>
            <a:r>
              <a:rPr lang="en-US" altLang="zh-TW" dirty="0" err="1" smtClean="0"/>
              <a:t>sth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232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598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Describe </a:t>
            </a:r>
            <a:r>
              <a:rPr lang="en-US" altLang="zh-TW" dirty="0" err="1" smtClean="0"/>
              <a:t>sth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93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624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Describe </a:t>
            </a:r>
            <a:r>
              <a:rPr lang="en-US" altLang="zh-TW" dirty="0" err="1" smtClean="0"/>
              <a:t>sth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603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Describe </a:t>
            </a:r>
            <a:r>
              <a:rPr lang="en-US" altLang="zh-TW" dirty="0" err="1" smtClean="0"/>
              <a:t>sth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628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Describe </a:t>
            </a:r>
            <a:r>
              <a:rPr lang="en-US" altLang="zh-TW" dirty="0" err="1" smtClean="0"/>
              <a:t>sth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683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Describe </a:t>
            </a:r>
            <a:r>
              <a:rPr lang="en-US" altLang="zh-TW" dirty="0" err="1" smtClean="0"/>
              <a:t>sth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767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Describe </a:t>
            </a:r>
            <a:r>
              <a:rPr lang="en-US" altLang="zh-TW" dirty="0" err="1" smtClean="0"/>
              <a:t>sth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02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Describe </a:t>
            </a:r>
            <a:r>
              <a:rPr lang="en-US" altLang="zh-TW" dirty="0" err="1" smtClean="0"/>
              <a:t>sth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765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110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Union</a:t>
            </a:r>
            <a:r>
              <a:rPr lang="en-US" altLang="zh-TW" baseline="0" dirty="0" smtClean="0"/>
              <a:t> of low and high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997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cover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59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4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65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65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http://web.mit.edu/6.302/www/pz/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93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Reasonable from</a:t>
            </a:r>
            <a:r>
              <a:rPr lang="en-US" altLang="zh-TW" baseline="0" dirty="0" smtClean="0"/>
              <a:t> intuition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517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7367-F3DC-4688-8FF7-D84C87846D6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94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18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53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97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0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71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1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67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72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25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08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57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37DF-6504-400A-81AE-EA6CBFAD94F8}" type="datetimeFigureOut">
              <a:rPr lang="zh-TW" altLang="en-US" smtClean="0"/>
              <a:t>2014/12/19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C79E-BE08-48E5-8788-98E792ED2E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4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ebyshev_filter" TargetMode="External"/><Relationship Id="rId2" Type="http://schemas.openxmlformats.org/officeDocument/2006/relationships/hyperlink" Target="http://en.wikipedia.org/wiki/Butterworth_fil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aussian_filter" TargetMode="External"/><Relationship Id="rId5" Type="http://schemas.openxmlformats.org/officeDocument/2006/relationships/hyperlink" Target="http://en.wikipedia.org/wiki/Elliptic_filter" TargetMode="External"/><Relationship Id="rId4" Type="http://schemas.openxmlformats.org/officeDocument/2006/relationships/hyperlink" Target="http://en.wikipedia.org/wiki/Bessel_filter" TargetMode="Externa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.com/lsds/ti/analog/webench/webench-filters.page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image" Target="../media/image37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6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0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0.wmf"/><Relationship Id="rId5" Type="http://schemas.openxmlformats.org/officeDocument/2006/relationships/image" Target="../media/image24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47.bin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3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42.wmf"/><Relationship Id="rId32" Type="http://schemas.openxmlformats.org/officeDocument/2006/relationships/image" Target="../media/image46.wmf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28" Type="http://schemas.openxmlformats.org/officeDocument/2006/relationships/image" Target="../media/image44.wmf"/><Relationship Id="rId10" Type="http://schemas.openxmlformats.org/officeDocument/2006/relationships/image" Target="../media/image47.png"/><Relationship Id="rId19" Type="http://schemas.openxmlformats.org/officeDocument/2006/relationships/oleObject" Target="../embeddings/oleObject46.bin"/><Relationship Id="rId31" Type="http://schemas.openxmlformats.org/officeDocument/2006/relationships/oleObject" Target="../embeddings/oleObject5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5.wmf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55.png"/><Relationship Id="rId21" Type="http://schemas.openxmlformats.org/officeDocument/2006/relationships/image" Target="../media/image42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2.wmf"/><Relationship Id="rId25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48.wmf"/><Relationship Id="rId15" Type="http://schemas.openxmlformats.org/officeDocument/2006/relationships/image" Target="../media/image51.wmf"/><Relationship Id="rId23" Type="http://schemas.openxmlformats.org/officeDocument/2006/relationships/image" Target="../media/image53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72.bin"/><Relationship Id="rId3" Type="http://schemas.openxmlformats.org/officeDocument/2006/relationships/oleObject" Target="../embeddings/oleObject65.bin"/><Relationship Id="rId21" Type="http://schemas.openxmlformats.org/officeDocument/2006/relationships/image" Target="../media/image64.wmf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11" Type="http://schemas.openxmlformats.org/officeDocument/2006/relationships/image" Target="../media/image67.png"/><Relationship Id="rId24" Type="http://schemas.openxmlformats.org/officeDocument/2006/relationships/oleObject" Target="../embeddings/oleObject75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10" Type="http://schemas.openxmlformats.org/officeDocument/2006/relationships/image" Target="../media/image59.wmf"/><Relationship Id="rId19" Type="http://schemas.openxmlformats.org/officeDocument/2006/relationships/image" Target="../media/image63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83.bin"/><Relationship Id="rId3" Type="http://schemas.openxmlformats.org/officeDocument/2006/relationships/image" Target="../media/image67.png"/><Relationship Id="rId21" Type="http://schemas.openxmlformats.org/officeDocument/2006/relationships/image" Target="../media/image70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69.wmf"/><Relationship Id="rId25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3.wmf"/><Relationship Id="rId24" Type="http://schemas.openxmlformats.org/officeDocument/2006/relationships/oleObject" Target="../embeddings/oleObject86.bin"/><Relationship Id="rId5" Type="http://schemas.openxmlformats.org/officeDocument/2006/relationships/image" Target="../media/image60.wmf"/><Relationship Id="rId15" Type="http://schemas.openxmlformats.org/officeDocument/2006/relationships/image" Target="../media/image68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81.bin"/><Relationship Id="rId22" Type="http://schemas.openxmlformats.org/officeDocument/2006/relationships/oleObject" Target="../embeddings/oleObject8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74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62.w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75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02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101.bin"/><Relationship Id="rId4" Type="http://schemas.openxmlformats.org/officeDocument/2006/relationships/image" Target="../media/image67.png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64.wmf"/><Relationship Id="rId22" Type="http://schemas.openxmlformats.org/officeDocument/2006/relationships/image" Target="../media/image7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78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110.bin"/><Relationship Id="rId4" Type="http://schemas.openxmlformats.org/officeDocument/2006/relationships/image" Target="../media/image67.png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81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5.bin"/><Relationship Id="rId14" Type="http://schemas.openxmlformats.org/officeDocument/2006/relationships/oleObject" Target="../embeddings/oleObject11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85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8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36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8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88.wmf"/><Relationship Id="rId5" Type="http://schemas.openxmlformats.org/officeDocument/2006/relationships/image" Target="../media/image1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32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13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145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7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42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4.bin"/><Relationship Id="rId20" Type="http://schemas.openxmlformats.org/officeDocument/2006/relationships/oleObject" Target="../embeddings/oleObject146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83.wmf"/><Relationship Id="rId5" Type="http://schemas.openxmlformats.org/officeDocument/2006/relationships/image" Target="../media/image18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141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14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154.bin"/><Relationship Id="rId26" Type="http://schemas.openxmlformats.org/officeDocument/2006/relationships/image" Target="../media/image93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56.bin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51.bin"/><Relationship Id="rId17" Type="http://schemas.openxmlformats.org/officeDocument/2006/relationships/image" Target="../media/image91.wmf"/><Relationship Id="rId25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3.bin"/><Relationship Id="rId20" Type="http://schemas.openxmlformats.org/officeDocument/2006/relationships/oleObject" Target="../embeddings/oleObject155.bin"/><Relationship Id="rId29" Type="http://schemas.openxmlformats.org/officeDocument/2006/relationships/oleObject" Target="../embeddings/oleObject160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83.wmf"/><Relationship Id="rId24" Type="http://schemas.openxmlformats.org/officeDocument/2006/relationships/image" Target="../media/image92.wmf"/><Relationship Id="rId5" Type="http://schemas.openxmlformats.org/officeDocument/2006/relationships/image" Target="../media/image18.wmf"/><Relationship Id="rId15" Type="http://schemas.openxmlformats.org/officeDocument/2006/relationships/image" Target="../media/image90.wmf"/><Relationship Id="rId23" Type="http://schemas.openxmlformats.org/officeDocument/2006/relationships/oleObject" Target="../embeddings/oleObject157.bin"/><Relationship Id="rId28" Type="http://schemas.openxmlformats.org/officeDocument/2006/relationships/image" Target="../media/image94.wmf"/><Relationship Id="rId10" Type="http://schemas.openxmlformats.org/officeDocument/2006/relationships/oleObject" Target="../embeddings/oleObject150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152.bin"/><Relationship Id="rId22" Type="http://schemas.openxmlformats.org/officeDocument/2006/relationships/image" Target="../media/image89.wmf"/><Relationship Id="rId27" Type="http://schemas.openxmlformats.org/officeDocument/2006/relationships/oleObject" Target="../embeddings/oleObject159.bin"/><Relationship Id="rId30" Type="http://schemas.openxmlformats.org/officeDocument/2006/relationships/image" Target="../media/image8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102.wmf"/><Relationship Id="rId26" Type="http://schemas.openxmlformats.org/officeDocument/2006/relationships/image" Target="../media/image106.wmf"/><Relationship Id="rId3" Type="http://schemas.openxmlformats.org/officeDocument/2006/relationships/oleObject" Target="../embeddings/oleObject161.bin"/><Relationship Id="rId21" Type="http://schemas.openxmlformats.org/officeDocument/2006/relationships/oleObject" Target="../embeddings/oleObject170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168.bin"/><Relationship Id="rId25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65.bin"/><Relationship Id="rId24" Type="http://schemas.openxmlformats.org/officeDocument/2006/relationships/image" Target="../media/image105.wmf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23" Type="http://schemas.openxmlformats.org/officeDocument/2006/relationships/oleObject" Target="../embeddings/oleObject171.bin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169.bin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00.wmf"/><Relationship Id="rId22" Type="http://schemas.openxmlformats.org/officeDocument/2006/relationships/image" Target="../media/image10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7.wmf"/><Relationship Id="rId26" Type="http://schemas.openxmlformats.org/officeDocument/2006/relationships/oleObject" Target="../embeddings/oleObject187.bin"/><Relationship Id="rId3" Type="http://schemas.openxmlformats.org/officeDocument/2006/relationships/oleObject" Target="../embeddings/oleObject173.bin"/><Relationship Id="rId21" Type="http://schemas.openxmlformats.org/officeDocument/2006/relationships/oleObject" Target="../embeddings/oleObject182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180.bin"/><Relationship Id="rId25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20" Type="http://schemas.openxmlformats.org/officeDocument/2006/relationships/image" Target="../media/image89.wmf"/><Relationship Id="rId29" Type="http://schemas.openxmlformats.org/officeDocument/2006/relationships/image" Target="../media/image108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77.bin"/><Relationship Id="rId24" Type="http://schemas.openxmlformats.org/officeDocument/2006/relationships/oleObject" Target="../embeddings/oleObject185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23" Type="http://schemas.openxmlformats.org/officeDocument/2006/relationships/oleObject" Target="../embeddings/oleObject184.bin"/><Relationship Id="rId28" Type="http://schemas.openxmlformats.org/officeDocument/2006/relationships/oleObject" Target="../embeddings/oleObject189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181.bin"/><Relationship Id="rId31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90.wmf"/><Relationship Id="rId22" Type="http://schemas.openxmlformats.org/officeDocument/2006/relationships/oleObject" Target="../embeddings/oleObject183.bin"/><Relationship Id="rId27" Type="http://schemas.openxmlformats.org/officeDocument/2006/relationships/oleObject" Target="../embeddings/oleObject188.bin"/><Relationship Id="rId30" Type="http://schemas.openxmlformats.org/officeDocument/2006/relationships/oleObject" Target="../embeddings/oleObject19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198.bin"/><Relationship Id="rId26" Type="http://schemas.openxmlformats.org/officeDocument/2006/relationships/image" Target="../media/image89.wmf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91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95.bin"/><Relationship Id="rId17" Type="http://schemas.openxmlformats.org/officeDocument/2006/relationships/image" Target="../media/image84.wmf"/><Relationship Id="rId25" Type="http://schemas.openxmlformats.org/officeDocument/2006/relationships/oleObject" Target="../embeddings/oleObject202.bin"/><Relationship Id="rId33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7.bin"/><Relationship Id="rId20" Type="http://schemas.openxmlformats.org/officeDocument/2006/relationships/oleObject" Target="../embeddings/oleObject199.bin"/><Relationship Id="rId29" Type="http://schemas.openxmlformats.org/officeDocument/2006/relationships/oleObject" Target="../embeddings/oleObject204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201.bin"/><Relationship Id="rId32" Type="http://schemas.openxmlformats.org/officeDocument/2006/relationships/oleObject" Target="../embeddings/oleObject206.bin"/><Relationship Id="rId5" Type="http://schemas.openxmlformats.org/officeDocument/2006/relationships/image" Target="../media/image106.wmf"/><Relationship Id="rId15" Type="http://schemas.openxmlformats.org/officeDocument/2006/relationships/image" Target="../media/image83.wmf"/><Relationship Id="rId23" Type="http://schemas.openxmlformats.org/officeDocument/2006/relationships/image" Target="../media/image17.wmf"/><Relationship Id="rId28" Type="http://schemas.openxmlformats.org/officeDocument/2006/relationships/image" Target="../media/image110.wmf"/><Relationship Id="rId10" Type="http://schemas.openxmlformats.org/officeDocument/2006/relationships/oleObject" Target="../embeddings/oleObject194.bin"/><Relationship Id="rId19" Type="http://schemas.openxmlformats.org/officeDocument/2006/relationships/image" Target="../media/image90.wmf"/><Relationship Id="rId31" Type="http://schemas.openxmlformats.org/officeDocument/2006/relationships/oleObject" Target="../embeddings/oleObject205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96.bin"/><Relationship Id="rId22" Type="http://schemas.openxmlformats.org/officeDocument/2006/relationships/oleObject" Target="../embeddings/oleObject200.bin"/><Relationship Id="rId27" Type="http://schemas.openxmlformats.org/officeDocument/2006/relationships/oleObject" Target="../embeddings/oleObject203.bin"/><Relationship Id="rId30" Type="http://schemas.openxmlformats.org/officeDocument/2006/relationships/image" Target="../media/image11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214.bin"/><Relationship Id="rId26" Type="http://schemas.openxmlformats.org/officeDocument/2006/relationships/oleObject" Target="../embeddings/oleObject218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91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211.bin"/><Relationship Id="rId17" Type="http://schemas.openxmlformats.org/officeDocument/2006/relationships/image" Target="../media/image88.wmf"/><Relationship Id="rId25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3.bin"/><Relationship Id="rId20" Type="http://schemas.openxmlformats.org/officeDocument/2006/relationships/oleObject" Target="../embeddings/oleObject215.bin"/><Relationship Id="rId29" Type="http://schemas.openxmlformats.org/officeDocument/2006/relationships/oleObject" Target="../embeddings/oleObject220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116.wmf"/><Relationship Id="rId24" Type="http://schemas.openxmlformats.org/officeDocument/2006/relationships/oleObject" Target="../embeddings/oleObject217.bin"/><Relationship Id="rId5" Type="http://schemas.openxmlformats.org/officeDocument/2006/relationships/image" Target="../media/image113.wmf"/><Relationship Id="rId15" Type="http://schemas.openxmlformats.org/officeDocument/2006/relationships/image" Target="../media/image87.wmf"/><Relationship Id="rId23" Type="http://schemas.openxmlformats.org/officeDocument/2006/relationships/image" Target="../media/image89.wmf"/><Relationship Id="rId28" Type="http://schemas.openxmlformats.org/officeDocument/2006/relationships/image" Target="../media/image119.wmf"/><Relationship Id="rId10" Type="http://schemas.openxmlformats.org/officeDocument/2006/relationships/oleObject" Target="../embeddings/oleObject210.bin"/><Relationship Id="rId19" Type="http://schemas.openxmlformats.org/officeDocument/2006/relationships/image" Target="../media/image90.wmf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212.bin"/><Relationship Id="rId22" Type="http://schemas.openxmlformats.org/officeDocument/2006/relationships/oleObject" Target="../embeddings/oleObject216.bin"/><Relationship Id="rId27" Type="http://schemas.openxmlformats.org/officeDocument/2006/relationships/oleObject" Target="../embeddings/oleObject219.bin"/><Relationship Id="rId30" Type="http://schemas.openxmlformats.org/officeDocument/2006/relationships/image" Target="../media/image12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228.bin"/><Relationship Id="rId26" Type="http://schemas.openxmlformats.org/officeDocument/2006/relationships/oleObject" Target="../embeddings/oleObject232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88.wmf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225.bin"/><Relationship Id="rId17" Type="http://schemas.openxmlformats.org/officeDocument/2006/relationships/image" Target="../media/image113.wmf"/><Relationship Id="rId25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7.bin"/><Relationship Id="rId20" Type="http://schemas.openxmlformats.org/officeDocument/2006/relationships/oleObject" Target="../embeddings/oleObject229.bin"/><Relationship Id="rId29" Type="http://schemas.openxmlformats.org/officeDocument/2006/relationships/image" Target="../media/image118.wmf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2.bin"/><Relationship Id="rId11" Type="http://schemas.openxmlformats.org/officeDocument/2006/relationships/image" Target="../media/image124.wmf"/><Relationship Id="rId24" Type="http://schemas.openxmlformats.org/officeDocument/2006/relationships/oleObject" Target="../embeddings/oleObject231.bin"/><Relationship Id="rId5" Type="http://schemas.openxmlformats.org/officeDocument/2006/relationships/image" Target="../media/image121.wmf"/><Relationship Id="rId15" Type="http://schemas.openxmlformats.org/officeDocument/2006/relationships/image" Target="../media/image126.wmf"/><Relationship Id="rId23" Type="http://schemas.openxmlformats.org/officeDocument/2006/relationships/image" Target="../media/image90.wmf"/><Relationship Id="rId28" Type="http://schemas.openxmlformats.org/officeDocument/2006/relationships/oleObject" Target="../embeddings/oleObject233.bin"/><Relationship Id="rId10" Type="http://schemas.openxmlformats.org/officeDocument/2006/relationships/oleObject" Target="../embeddings/oleObject224.bin"/><Relationship Id="rId19" Type="http://schemas.openxmlformats.org/officeDocument/2006/relationships/image" Target="../media/image87.wmf"/><Relationship Id="rId31" Type="http://schemas.openxmlformats.org/officeDocument/2006/relationships/oleObject" Target="../embeddings/oleObject235.bin"/><Relationship Id="rId4" Type="http://schemas.openxmlformats.org/officeDocument/2006/relationships/oleObject" Target="../embeddings/oleObject221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226.bin"/><Relationship Id="rId22" Type="http://schemas.openxmlformats.org/officeDocument/2006/relationships/oleObject" Target="../embeddings/oleObject230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23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241.bin"/><Relationship Id="rId18" Type="http://schemas.openxmlformats.org/officeDocument/2006/relationships/image" Target="../media/image120.wmf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8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9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240.bin"/><Relationship Id="rId5" Type="http://schemas.openxmlformats.org/officeDocument/2006/relationships/oleObject" Target="../embeddings/oleObject237.bin"/><Relationship Id="rId15" Type="http://schemas.openxmlformats.org/officeDocument/2006/relationships/oleObject" Target="../embeddings/oleObject242.bin"/><Relationship Id="rId10" Type="http://schemas.openxmlformats.org/officeDocument/2006/relationships/image" Target="../media/image114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239.bin"/><Relationship Id="rId14" Type="http://schemas.openxmlformats.org/officeDocument/2006/relationships/image" Target="../media/image11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25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248.bin"/><Relationship Id="rId17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0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45.bin"/><Relationship Id="rId11" Type="http://schemas.openxmlformats.org/officeDocument/2006/relationships/image" Target="../media/image120.wmf"/><Relationship Id="rId5" Type="http://schemas.openxmlformats.org/officeDocument/2006/relationships/image" Target="../media/image106.w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247.bin"/><Relationship Id="rId19" Type="http://schemas.openxmlformats.org/officeDocument/2006/relationships/image" Target="../media/image130.wmf"/><Relationship Id="rId4" Type="http://schemas.openxmlformats.org/officeDocument/2006/relationships/oleObject" Target="../embeddings/oleObject244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24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257.bin"/><Relationship Id="rId18" Type="http://schemas.openxmlformats.org/officeDocument/2006/relationships/oleObject" Target="../embeddings/oleObject260.bin"/><Relationship Id="rId3" Type="http://schemas.openxmlformats.org/officeDocument/2006/relationships/oleObject" Target="../embeddings/oleObject252.bin"/><Relationship Id="rId21" Type="http://schemas.openxmlformats.org/officeDocument/2006/relationships/oleObject" Target="../embeddings/oleObject263.bin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2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oleObject" Target="../embeddings/oleObject262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256.bin"/><Relationship Id="rId24" Type="http://schemas.openxmlformats.org/officeDocument/2006/relationships/image" Target="../media/image132.wmf"/><Relationship Id="rId5" Type="http://schemas.openxmlformats.org/officeDocument/2006/relationships/oleObject" Target="../embeddings/oleObject253.bin"/><Relationship Id="rId15" Type="http://schemas.openxmlformats.org/officeDocument/2006/relationships/oleObject" Target="../embeddings/oleObject258.bin"/><Relationship Id="rId23" Type="http://schemas.openxmlformats.org/officeDocument/2006/relationships/oleObject" Target="../embeddings/oleObject264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261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55.bin"/><Relationship Id="rId14" Type="http://schemas.openxmlformats.org/officeDocument/2006/relationships/image" Target="../media/image17.wmf"/><Relationship Id="rId22" Type="http://schemas.openxmlformats.org/officeDocument/2006/relationships/image" Target="../media/image13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66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268.bin"/><Relationship Id="rId5" Type="http://schemas.openxmlformats.org/officeDocument/2006/relationships/oleObject" Target="../embeddings/oleObject265.bin"/><Relationship Id="rId10" Type="http://schemas.openxmlformats.org/officeDocument/2006/relationships/image" Target="../media/image134.wmf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26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274.bin"/><Relationship Id="rId18" Type="http://schemas.openxmlformats.org/officeDocument/2006/relationships/image" Target="../media/image142.wmf"/><Relationship Id="rId3" Type="http://schemas.openxmlformats.org/officeDocument/2006/relationships/oleObject" Target="../embeddings/oleObject269.bin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2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273.bin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5.bin"/><Relationship Id="rId10" Type="http://schemas.openxmlformats.org/officeDocument/2006/relationships/image" Target="../media/image126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14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282.bin"/><Relationship Id="rId18" Type="http://schemas.openxmlformats.org/officeDocument/2006/relationships/oleObject" Target="../embeddings/oleObject286.bin"/><Relationship Id="rId26" Type="http://schemas.openxmlformats.org/officeDocument/2006/relationships/image" Target="../media/image147.png"/><Relationship Id="rId3" Type="http://schemas.openxmlformats.org/officeDocument/2006/relationships/oleObject" Target="../embeddings/oleObject277.bin"/><Relationship Id="rId21" Type="http://schemas.openxmlformats.org/officeDocument/2006/relationships/oleObject" Target="../embeddings/oleObject288.bin"/><Relationship Id="rId7" Type="http://schemas.openxmlformats.org/officeDocument/2006/relationships/oleObject" Target="../embeddings/oleObject279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285.bin"/><Relationship Id="rId25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4.bin"/><Relationship Id="rId20" Type="http://schemas.openxmlformats.org/officeDocument/2006/relationships/oleObject" Target="../embeddings/oleObject287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81.bin"/><Relationship Id="rId24" Type="http://schemas.openxmlformats.org/officeDocument/2006/relationships/oleObject" Target="../embeddings/oleObject291.bin"/><Relationship Id="rId5" Type="http://schemas.openxmlformats.org/officeDocument/2006/relationships/oleObject" Target="../embeddings/oleObject278.bin"/><Relationship Id="rId15" Type="http://schemas.openxmlformats.org/officeDocument/2006/relationships/image" Target="../media/image18.wmf"/><Relationship Id="rId23" Type="http://schemas.openxmlformats.org/officeDocument/2006/relationships/oleObject" Target="../embeddings/oleObject290.bin"/><Relationship Id="rId10" Type="http://schemas.openxmlformats.org/officeDocument/2006/relationships/image" Target="../media/image81.wmf"/><Relationship Id="rId19" Type="http://schemas.openxmlformats.org/officeDocument/2006/relationships/image" Target="../media/image145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80.bin"/><Relationship Id="rId14" Type="http://schemas.openxmlformats.org/officeDocument/2006/relationships/oleObject" Target="../embeddings/oleObject283.bin"/><Relationship Id="rId22" Type="http://schemas.openxmlformats.org/officeDocument/2006/relationships/oleObject" Target="../embeddings/oleObject289.bin"/><Relationship Id="rId27" Type="http://schemas.openxmlformats.org/officeDocument/2006/relationships/image" Target="../media/image14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4.bin"/><Relationship Id="rId13" Type="http://schemas.openxmlformats.org/officeDocument/2006/relationships/image" Target="../media/image144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2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93.bin"/><Relationship Id="rId11" Type="http://schemas.openxmlformats.org/officeDocument/2006/relationships/image" Target="../media/image81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95.bin"/><Relationship Id="rId4" Type="http://schemas.openxmlformats.org/officeDocument/2006/relationships/oleObject" Target="../embeddings/oleObject292.bin"/><Relationship Id="rId9" Type="http://schemas.openxmlformats.org/officeDocument/2006/relationships/image" Target="../media/image80.wmf"/><Relationship Id="rId14" Type="http://schemas.openxmlformats.org/officeDocument/2006/relationships/image" Target="../media/image1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9.bin"/><Relationship Id="rId13" Type="http://schemas.openxmlformats.org/officeDocument/2006/relationships/image" Target="../media/image150.wmf"/><Relationship Id="rId18" Type="http://schemas.openxmlformats.org/officeDocument/2006/relationships/oleObject" Target="../embeddings/oleObject30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301.bin"/><Relationship Id="rId17" Type="http://schemas.openxmlformats.org/officeDocument/2006/relationships/image" Target="../media/image1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3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98.bin"/><Relationship Id="rId11" Type="http://schemas.openxmlformats.org/officeDocument/2006/relationships/image" Target="../media/image81.wmf"/><Relationship Id="rId5" Type="http://schemas.openxmlformats.org/officeDocument/2006/relationships/image" Target="../media/image17.wmf"/><Relationship Id="rId15" Type="http://schemas.openxmlformats.org/officeDocument/2006/relationships/image" Target="../media/image151.wmf"/><Relationship Id="rId10" Type="http://schemas.openxmlformats.org/officeDocument/2006/relationships/oleObject" Target="../embeddings/oleObject300.bin"/><Relationship Id="rId4" Type="http://schemas.openxmlformats.org/officeDocument/2006/relationships/oleObject" Target="../embeddings/oleObject297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30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13" Type="http://schemas.openxmlformats.org/officeDocument/2006/relationships/image" Target="../media/image154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52.wmf"/><Relationship Id="rId12" Type="http://schemas.openxmlformats.org/officeDocument/2006/relationships/oleObject" Target="../embeddings/oleObject3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06.bin"/><Relationship Id="rId11" Type="http://schemas.openxmlformats.org/officeDocument/2006/relationships/oleObject" Target="../embeddings/oleObject309.bin"/><Relationship Id="rId5" Type="http://schemas.openxmlformats.org/officeDocument/2006/relationships/image" Target="../media/image151.wmf"/><Relationship Id="rId15" Type="http://schemas.openxmlformats.org/officeDocument/2006/relationships/oleObject" Target="../embeddings/oleObject312.bin"/><Relationship Id="rId10" Type="http://schemas.openxmlformats.org/officeDocument/2006/relationships/oleObject" Target="../embeddings/oleObject308.bin"/><Relationship Id="rId4" Type="http://schemas.openxmlformats.org/officeDocument/2006/relationships/oleObject" Target="../embeddings/oleObject305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31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14.bin"/><Relationship Id="rId5" Type="http://schemas.openxmlformats.org/officeDocument/2006/relationships/image" Target="../media/image151.wmf"/><Relationship Id="rId10" Type="http://schemas.openxmlformats.org/officeDocument/2006/relationships/oleObject" Target="../embeddings/oleObject316.bin"/><Relationship Id="rId4" Type="http://schemas.openxmlformats.org/officeDocument/2006/relationships/oleObject" Target="../embeddings/oleObject313.bin"/><Relationship Id="rId9" Type="http://schemas.openxmlformats.org/officeDocument/2006/relationships/image" Target="../media/image15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18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31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324.bin"/><Relationship Id="rId3" Type="http://schemas.openxmlformats.org/officeDocument/2006/relationships/oleObject" Target="../embeddings/oleObject319.bin"/><Relationship Id="rId7" Type="http://schemas.openxmlformats.org/officeDocument/2006/relationships/oleObject" Target="../embeddings/oleObject321.bin"/><Relationship Id="rId12" Type="http://schemas.openxmlformats.org/officeDocument/2006/relationships/image" Target="../media/image1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7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323.bin"/><Relationship Id="rId5" Type="http://schemas.openxmlformats.org/officeDocument/2006/relationships/oleObject" Target="../embeddings/oleObject320.bin"/><Relationship Id="rId15" Type="http://schemas.openxmlformats.org/officeDocument/2006/relationships/oleObject" Target="../embeddings/oleObject325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322.bin"/><Relationship Id="rId14" Type="http://schemas.openxmlformats.org/officeDocument/2006/relationships/image" Target="../media/image16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331.bin"/><Relationship Id="rId3" Type="http://schemas.openxmlformats.org/officeDocument/2006/relationships/oleObject" Target="../embeddings/oleObject326.bin"/><Relationship Id="rId7" Type="http://schemas.openxmlformats.org/officeDocument/2006/relationships/oleObject" Target="../embeddings/oleObject328.bin"/><Relationship Id="rId12" Type="http://schemas.openxmlformats.org/officeDocument/2006/relationships/image" Target="../media/image1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330.bin"/><Relationship Id="rId5" Type="http://schemas.openxmlformats.org/officeDocument/2006/relationships/oleObject" Target="../embeddings/oleObject327.bin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329.bin"/><Relationship Id="rId14" Type="http://schemas.openxmlformats.org/officeDocument/2006/relationships/image" Target="../media/image170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13" Type="http://schemas.openxmlformats.org/officeDocument/2006/relationships/image" Target="../media/image174.wmf"/><Relationship Id="rId18" Type="http://schemas.openxmlformats.org/officeDocument/2006/relationships/oleObject" Target="../embeddings/oleObject339.bin"/><Relationship Id="rId3" Type="http://schemas.openxmlformats.org/officeDocument/2006/relationships/image" Target="../media/image176.png"/><Relationship Id="rId21" Type="http://schemas.openxmlformats.org/officeDocument/2006/relationships/image" Target="../media/image170.wmf"/><Relationship Id="rId7" Type="http://schemas.openxmlformats.org/officeDocument/2006/relationships/image" Target="../media/image171.wmf"/><Relationship Id="rId12" Type="http://schemas.openxmlformats.org/officeDocument/2006/relationships/oleObject" Target="../embeddings/oleObject336.bin"/><Relationship Id="rId17" Type="http://schemas.openxmlformats.org/officeDocument/2006/relationships/image" Target="../media/image1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8.bin"/><Relationship Id="rId20" Type="http://schemas.openxmlformats.org/officeDocument/2006/relationships/oleObject" Target="../embeddings/oleObject340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33.bin"/><Relationship Id="rId11" Type="http://schemas.openxmlformats.org/officeDocument/2006/relationships/image" Target="../media/image173.wmf"/><Relationship Id="rId5" Type="http://schemas.openxmlformats.org/officeDocument/2006/relationships/image" Target="../media/image156.wmf"/><Relationship Id="rId15" Type="http://schemas.openxmlformats.org/officeDocument/2006/relationships/image" Target="../media/image175.wmf"/><Relationship Id="rId10" Type="http://schemas.openxmlformats.org/officeDocument/2006/relationships/oleObject" Target="../embeddings/oleObject335.bin"/><Relationship Id="rId19" Type="http://schemas.openxmlformats.org/officeDocument/2006/relationships/image" Target="../media/image169.wmf"/><Relationship Id="rId4" Type="http://schemas.openxmlformats.org/officeDocument/2006/relationships/oleObject" Target="../embeddings/oleObject332.bin"/><Relationship Id="rId9" Type="http://schemas.openxmlformats.org/officeDocument/2006/relationships/image" Target="../media/image172.wmf"/><Relationship Id="rId14" Type="http://schemas.openxmlformats.org/officeDocument/2006/relationships/oleObject" Target="../embeddings/oleObject33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3.bin"/><Relationship Id="rId13" Type="http://schemas.openxmlformats.org/officeDocument/2006/relationships/image" Target="../media/image181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3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42.bin"/><Relationship Id="rId11" Type="http://schemas.openxmlformats.org/officeDocument/2006/relationships/image" Target="../media/image180.wmf"/><Relationship Id="rId5" Type="http://schemas.openxmlformats.org/officeDocument/2006/relationships/image" Target="../media/image177.wmf"/><Relationship Id="rId15" Type="http://schemas.openxmlformats.org/officeDocument/2006/relationships/image" Target="../media/image182.wmf"/><Relationship Id="rId10" Type="http://schemas.openxmlformats.org/officeDocument/2006/relationships/oleObject" Target="../embeddings/oleObject344.bin"/><Relationship Id="rId4" Type="http://schemas.openxmlformats.org/officeDocument/2006/relationships/oleObject" Target="../embeddings/oleObject341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34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oleObject" Target="../embeddings/oleObject352.bin"/><Relationship Id="rId3" Type="http://schemas.openxmlformats.org/officeDocument/2006/relationships/oleObject" Target="../embeddings/oleObject347.bin"/><Relationship Id="rId7" Type="http://schemas.openxmlformats.org/officeDocument/2006/relationships/oleObject" Target="../embeddings/oleObject349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7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83.wmf"/><Relationship Id="rId11" Type="http://schemas.openxmlformats.org/officeDocument/2006/relationships/oleObject" Target="../embeddings/oleObject351.bin"/><Relationship Id="rId5" Type="http://schemas.openxmlformats.org/officeDocument/2006/relationships/oleObject" Target="../embeddings/oleObject348.bin"/><Relationship Id="rId15" Type="http://schemas.openxmlformats.org/officeDocument/2006/relationships/oleObject" Target="../embeddings/oleObject353.bin"/><Relationship Id="rId10" Type="http://schemas.openxmlformats.org/officeDocument/2006/relationships/image" Target="../media/image185.wmf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350.bin"/><Relationship Id="rId14" Type="http://schemas.openxmlformats.org/officeDocument/2006/relationships/image" Target="../media/image18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55.bin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354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oleObject" Target="../embeddings/oleObject361.bin"/><Relationship Id="rId3" Type="http://schemas.openxmlformats.org/officeDocument/2006/relationships/oleObject" Target="../embeddings/oleObject356.bin"/><Relationship Id="rId7" Type="http://schemas.openxmlformats.org/officeDocument/2006/relationships/oleObject" Target="../embeddings/oleObject358.bin"/><Relationship Id="rId12" Type="http://schemas.openxmlformats.org/officeDocument/2006/relationships/image" Target="../media/image19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6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91.wmf"/><Relationship Id="rId11" Type="http://schemas.openxmlformats.org/officeDocument/2006/relationships/oleObject" Target="../embeddings/oleObject360.bin"/><Relationship Id="rId5" Type="http://schemas.openxmlformats.org/officeDocument/2006/relationships/oleObject" Target="../embeddings/oleObject357.bin"/><Relationship Id="rId15" Type="http://schemas.openxmlformats.org/officeDocument/2006/relationships/oleObject" Target="../embeddings/oleObject362.bin"/><Relationship Id="rId10" Type="http://schemas.openxmlformats.org/officeDocument/2006/relationships/image" Target="../media/image193.wmf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359.bin"/><Relationship Id="rId14" Type="http://schemas.openxmlformats.org/officeDocument/2006/relationships/image" Target="../media/image19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image" Target="../media/image200.png"/><Relationship Id="rId3" Type="http://schemas.openxmlformats.org/officeDocument/2006/relationships/oleObject" Target="../embeddings/oleObject363.bin"/><Relationship Id="rId7" Type="http://schemas.openxmlformats.org/officeDocument/2006/relationships/oleObject" Target="../embeddings/oleObject365.bin"/><Relationship Id="rId12" Type="http://schemas.openxmlformats.org/officeDocument/2006/relationships/image" Target="../media/image19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91.wmf"/><Relationship Id="rId11" Type="http://schemas.openxmlformats.org/officeDocument/2006/relationships/image" Target="../media/image198.png"/><Relationship Id="rId5" Type="http://schemas.openxmlformats.org/officeDocument/2006/relationships/oleObject" Target="../embeddings/oleObject364.bin"/><Relationship Id="rId10" Type="http://schemas.openxmlformats.org/officeDocument/2006/relationships/image" Target="../media/image197.wmf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36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372.bin"/><Relationship Id="rId18" Type="http://schemas.openxmlformats.org/officeDocument/2006/relationships/oleObject" Target="../embeddings/oleObject376.bin"/><Relationship Id="rId3" Type="http://schemas.openxmlformats.org/officeDocument/2006/relationships/oleObject" Target="../embeddings/oleObject367.bin"/><Relationship Id="rId21" Type="http://schemas.openxmlformats.org/officeDocument/2006/relationships/oleObject" Target="../embeddings/oleObject378.bin"/><Relationship Id="rId7" Type="http://schemas.openxmlformats.org/officeDocument/2006/relationships/oleObject" Target="../embeddings/oleObject369.bin"/><Relationship Id="rId12" Type="http://schemas.openxmlformats.org/officeDocument/2006/relationships/image" Target="../media/image201.wmf"/><Relationship Id="rId17" Type="http://schemas.openxmlformats.org/officeDocument/2006/relationships/oleObject" Target="../embeddings/oleObject37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4.bin"/><Relationship Id="rId20" Type="http://schemas.openxmlformats.org/officeDocument/2006/relationships/image" Target="../media/image203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371.bin"/><Relationship Id="rId5" Type="http://schemas.openxmlformats.org/officeDocument/2006/relationships/oleObject" Target="../embeddings/oleObject368.bin"/><Relationship Id="rId15" Type="http://schemas.openxmlformats.org/officeDocument/2006/relationships/oleObject" Target="../embeddings/oleObject373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377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70.bin"/><Relationship Id="rId14" Type="http://schemas.openxmlformats.org/officeDocument/2006/relationships/image" Target="../media/image202.wmf"/><Relationship Id="rId22" Type="http://schemas.openxmlformats.org/officeDocument/2006/relationships/image" Target="../media/image20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1.bin"/><Relationship Id="rId13" Type="http://schemas.openxmlformats.org/officeDocument/2006/relationships/image" Target="../media/image205.wmf"/><Relationship Id="rId18" Type="http://schemas.openxmlformats.org/officeDocument/2006/relationships/oleObject" Target="../embeddings/oleObject386.bin"/><Relationship Id="rId26" Type="http://schemas.openxmlformats.org/officeDocument/2006/relationships/oleObject" Target="../embeddings/oleObject390.bin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209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383.bin"/><Relationship Id="rId17" Type="http://schemas.openxmlformats.org/officeDocument/2006/relationships/image" Target="../media/image207.wmf"/><Relationship Id="rId25" Type="http://schemas.openxmlformats.org/officeDocument/2006/relationships/image" Target="../media/image2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5.bin"/><Relationship Id="rId20" Type="http://schemas.openxmlformats.org/officeDocument/2006/relationships/oleObject" Target="../embeddings/oleObject387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380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389.bin"/><Relationship Id="rId5" Type="http://schemas.openxmlformats.org/officeDocument/2006/relationships/image" Target="../media/image17.wmf"/><Relationship Id="rId15" Type="http://schemas.openxmlformats.org/officeDocument/2006/relationships/image" Target="../media/image206.wmf"/><Relationship Id="rId23" Type="http://schemas.openxmlformats.org/officeDocument/2006/relationships/image" Target="../media/image210.wmf"/><Relationship Id="rId10" Type="http://schemas.openxmlformats.org/officeDocument/2006/relationships/oleObject" Target="../embeddings/oleObject382.bin"/><Relationship Id="rId19" Type="http://schemas.openxmlformats.org/officeDocument/2006/relationships/image" Target="../media/image208.wmf"/><Relationship Id="rId4" Type="http://schemas.openxmlformats.org/officeDocument/2006/relationships/oleObject" Target="../embeddings/oleObject379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384.bin"/><Relationship Id="rId22" Type="http://schemas.openxmlformats.org/officeDocument/2006/relationships/oleObject" Target="../embeddings/oleObject388.bin"/><Relationship Id="rId27" Type="http://schemas.openxmlformats.org/officeDocument/2006/relationships/image" Target="../media/image212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3.bin"/><Relationship Id="rId13" Type="http://schemas.openxmlformats.org/officeDocument/2006/relationships/image" Target="../media/image213.wmf"/><Relationship Id="rId18" Type="http://schemas.openxmlformats.org/officeDocument/2006/relationships/oleObject" Target="../embeddings/oleObject398.bin"/><Relationship Id="rId26" Type="http://schemas.openxmlformats.org/officeDocument/2006/relationships/oleObject" Target="../embeddings/oleObject402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210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395.bin"/><Relationship Id="rId17" Type="http://schemas.openxmlformats.org/officeDocument/2006/relationships/image" Target="../media/image208.wmf"/><Relationship Id="rId25" Type="http://schemas.openxmlformats.org/officeDocument/2006/relationships/image" Target="../media/image2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7.bin"/><Relationship Id="rId20" Type="http://schemas.openxmlformats.org/officeDocument/2006/relationships/oleObject" Target="../embeddings/oleObject399.bin"/><Relationship Id="rId29" Type="http://schemas.openxmlformats.org/officeDocument/2006/relationships/image" Target="../media/image214.wmf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392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401.bin"/><Relationship Id="rId5" Type="http://schemas.openxmlformats.org/officeDocument/2006/relationships/image" Target="../media/image17.wmf"/><Relationship Id="rId15" Type="http://schemas.openxmlformats.org/officeDocument/2006/relationships/image" Target="../media/image207.wmf"/><Relationship Id="rId23" Type="http://schemas.openxmlformats.org/officeDocument/2006/relationships/image" Target="../media/image211.wmf"/><Relationship Id="rId28" Type="http://schemas.openxmlformats.org/officeDocument/2006/relationships/oleObject" Target="../embeddings/oleObject403.bin"/><Relationship Id="rId10" Type="http://schemas.openxmlformats.org/officeDocument/2006/relationships/oleObject" Target="../embeddings/oleObject394.bin"/><Relationship Id="rId19" Type="http://schemas.openxmlformats.org/officeDocument/2006/relationships/image" Target="../media/image209.wmf"/><Relationship Id="rId4" Type="http://schemas.openxmlformats.org/officeDocument/2006/relationships/oleObject" Target="../embeddings/oleObject391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396.bin"/><Relationship Id="rId22" Type="http://schemas.openxmlformats.org/officeDocument/2006/relationships/oleObject" Target="../embeddings/oleObject400.bin"/><Relationship Id="rId27" Type="http://schemas.openxmlformats.org/officeDocument/2006/relationships/image" Target="../media/image15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6.bin"/><Relationship Id="rId13" Type="http://schemas.openxmlformats.org/officeDocument/2006/relationships/image" Target="../media/image207.wmf"/><Relationship Id="rId18" Type="http://schemas.openxmlformats.org/officeDocument/2006/relationships/oleObject" Target="../embeddings/oleObject411.bin"/><Relationship Id="rId26" Type="http://schemas.openxmlformats.org/officeDocument/2006/relationships/image" Target="../media/image215.wmf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211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08.bin"/><Relationship Id="rId17" Type="http://schemas.openxmlformats.org/officeDocument/2006/relationships/image" Target="../media/image209.wmf"/><Relationship Id="rId25" Type="http://schemas.openxmlformats.org/officeDocument/2006/relationships/oleObject" Target="../embeddings/oleObject41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0.bin"/><Relationship Id="rId20" Type="http://schemas.openxmlformats.org/officeDocument/2006/relationships/oleObject" Target="../embeddings/oleObject412.bin"/><Relationship Id="rId29" Type="http://schemas.openxmlformats.org/officeDocument/2006/relationships/oleObject" Target="../embeddings/oleObject416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405.bin"/><Relationship Id="rId11" Type="http://schemas.openxmlformats.org/officeDocument/2006/relationships/image" Target="../media/image81.wmf"/><Relationship Id="rId24" Type="http://schemas.openxmlformats.org/officeDocument/2006/relationships/image" Target="../media/image217.png"/><Relationship Id="rId5" Type="http://schemas.openxmlformats.org/officeDocument/2006/relationships/image" Target="../media/image17.wmf"/><Relationship Id="rId15" Type="http://schemas.openxmlformats.org/officeDocument/2006/relationships/image" Target="../media/image208.wmf"/><Relationship Id="rId23" Type="http://schemas.openxmlformats.org/officeDocument/2006/relationships/image" Target="../media/image212.wmf"/><Relationship Id="rId28" Type="http://schemas.openxmlformats.org/officeDocument/2006/relationships/image" Target="../media/image213.wmf"/><Relationship Id="rId10" Type="http://schemas.openxmlformats.org/officeDocument/2006/relationships/oleObject" Target="../embeddings/oleObject407.bin"/><Relationship Id="rId19" Type="http://schemas.openxmlformats.org/officeDocument/2006/relationships/image" Target="../media/image210.wmf"/><Relationship Id="rId4" Type="http://schemas.openxmlformats.org/officeDocument/2006/relationships/oleObject" Target="../embeddings/oleObject404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409.bin"/><Relationship Id="rId22" Type="http://schemas.openxmlformats.org/officeDocument/2006/relationships/oleObject" Target="../embeddings/oleObject413.bin"/><Relationship Id="rId27" Type="http://schemas.openxmlformats.org/officeDocument/2006/relationships/oleObject" Target="../embeddings/oleObject415.bin"/><Relationship Id="rId30" Type="http://schemas.openxmlformats.org/officeDocument/2006/relationships/image" Target="../media/image2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gif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9.bin"/><Relationship Id="rId13" Type="http://schemas.openxmlformats.org/officeDocument/2006/relationships/image" Target="../media/image218.wmf"/><Relationship Id="rId18" Type="http://schemas.openxmlformats.org/officeDocument/2006/relationships/oleObject" Target="../embeddings/oleObject424.bin"/><Relationship Id="rId26" Type="http://schemas.openxmlformats.org/officeDocument/2006/relationships/oleObject" Target="../embeddings/oleObject428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210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21.bin"/><Relationship Id="rId17" Type="http://schemas.openxmlformats.org/officeDocument/2006/relationships/image" Target="../media/image208.wmf"/><Relationship Id="rId25" Type="http://schemas.openxmlformats.org/officeDocument/2006/relationships/image" Target="../media/image2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3.bin"/><Relationship Id="rId20" Type="http://schemas.openxmlformats.org/officeDocument/2006/relationships/oleObject" Target="../embeddings/oleObject425.bin"/><Relationship Id="rId29" Type="http://schemas.openxmlformats.org/officeDocument/2006/relationships/image" Target="../media/image214.wmf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418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427.bin"/><Relationship Id="rId5" Type="http://schemas.openxmlformats.org/officeDocument/2006/relationships/image" Target="../media/image17.wmf"/><Relationship Id="rId15" Type="http://schemas.openxmlformats.org/officeDocument/2006/relationships/image" Target="../media/image207.wmf"/><Relationship Id="rId23" Type="http://schemas.openxmlformats.org/officeDocument/2006/relationships/image" Target="../media/image211.wmf"/><Relationship Id="rId28" Type="http://schemas.openxmlformats.org/officeDocument/2006/relationships/oleObject" Target="../embeddings/oleObject429.bin"/><Relationship Id="rId10" Type="http://schemas.openxmlformats.org/officeDocument/2006/relationships/oleObject" Target="../embeddings/oleObject420.bin"/><Relationship Id="rId19" Type="http://schemas.openxmlformats.org/officeDocument/2006/relationships/image" Target="../media/image209.wmf"/><Relationship Id="rId4" Type="http://schemas.openxmlformats.org/officeDocument/2006/relationships/oleObject" Target="../embeddings/oleObject417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422.bin"/><Relationship Id="rId22" Type="http://schemas.openxmlformats.org/officeDocument/2006/relationships/oleObject" Target="../embeddings/oleObject426.bin"/><Relationship Id="rId27" Type="http://schemas.openxmlformats.org/officeDocument/2006/relationships/image" Target="../media/image152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434.bin"/><Relationship Id="rId18" Type="http://schemas.openxmlformats.org/officeDocument/2006/relationships/image" Target="../media/image209.wmf"/><Relationship Id="rId26" Type="http://schemas.openxmlformats.org/officeDocument/2006/relationships/image" Target="../media/image218.wmf"/><Relationship Id="rId3" Type="http://schemas.openxmlformats.org/officeDocument/2006/relationships/notesSlide" Target="../notesSlides/notesSlide30.xml"/><Relationship Id="rId21" Type="http://schemas.openxmlformats.org/officeDocument/2006/relationships/oleObject" Target="../embeddings/oleObject438.bin"/><Relationship Id="rId7" Type="http://schemas.openxmlformats.org/officeDocument/2006/relationships/oleObject" Target="../embeddings/oleObject431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436.bin"/><Relationship Id="rId25" Type="http://schemas.openxmlformats.org/officeDocument/2006/relationships/oleObject" Target="../embeddings/oleObject4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8.wmf"/><Relationship Id="rId20" Type="http://schemas.openxmlformats.org/officeDocument/2006/relationships/image" Target="../media/image210.wmf"/><Relationship Id="rId29" Type="http://schemas.openxmlformats.org/officeDocument/2006/relationships/oleObject" Target="../embeddings/oleObject442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33.bin"/><Relationship Id="rId24" Type="http://schemas.openxmlformats.org/officeDocument/2006/relationships/image" Target="../media/image212.wmf"/><Relationship Id="rId5" Type="http://schemas.openxmlformats.org/officeDocument/2006/relationships/oleObject" Target="../embeddings/oleObject430.bin"/><Relationship Id="rId15" Type="http://schemas.openxmlformats.org/officeDocument/2006/relationships/oleObject" Target="../embeddings/oleObject435.bin"/><Relationship Id="rId23" Type="http://schemas.openxmlformats.org/officeDocument/2006/relationships/oleObject" Target="../embeddings/oleObject439.bin"/><Relationship Id="rId28" Type="http://schemas.openxmlformats.org/officeDocument/2006/relationships/image" Target="../media/image215.wmf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437.bin"/><Relationship Id="rId4" Type="http://schemas.openxmlformats.org/officeDocument/2006/relationships/image" Target="../media/image220.png"/><Relationship Id="rId9" Type="http://schemas.openxmlformats.org/officeDocument/2006/relationships/oleObject" Target="../embeddings/oleObject432.bin"/><Relationship Id="rId14" Type="http://schemas.openxmlformats.org/officeDocument/2006/relationships/image" Target="../media/image207.wmf"/><Relationship Id="rId22" Type="http://schemas.openxmlformats.org/officeDocument/2006/relationships/image" Target="../media/image211.wmf"/><Relationship Id="rId27" Type="http://schemas.openxmlformats.org/officeDocument/2006/relationships/oleObject" Target="../embeddings/oleObject441.bin"/><Relationship Id="rId30" Type="http://schemas.openxmlformats.org/officeDocument/2006/relationships/image" Target="../media/image219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5.bin"/><Relationship Id="rId13" Type="http://schemas.openxmlformats.org/officeDocument/2006/relationships/image" Target="../media/image221.wmf"/><Relationship Id="rId18" Type="http://schemas.openxmlformats.org/officeDocument/2006/relationships/oleObject" Target="../embeddings/oleObject450.bin"/><Relationship Id="rId26" Type="http://schemas.openxmlformats.org/officeDocument/2006/relationships/oleObject" Target="../embeddings/oleObject454.bin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212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47.bin"/><Relationship Id="rId17" Type="http://schemas.openxmlformats.org/officeDocument/2006/relationships/image" Target="../media/image210.wmf"/><Relationship Id="rId25" Type="http://schemas.openxmlformats.org/officeDocument/2006/relationships/image" Target="../media/image2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9.bin"/><Relationship Id="rId20" Type="http://schemas.openxmlformats.org/officeDocument/2006/relationships/oleObject" Target="../embeddings/oleObject451.bin"/><Relationship Id="rId29" Type="http://schemas.openxmlformats.org/officeDocument/2006/relationships/image" Target="../media/image152.wmf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444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453.bin"/><Relationship Id="rId5" Type="http://schemas.openxmlformats.org/officeDocument/2006/relationships/image" Target="../media/image17.wmf"/><Relationship Id="rId15" Type="http://schemas.openxmlformats.org/officeDocument/2006/relationships/image" Target="../media/image209.wmf"/><Relationship Id="rId23" Type="http://schemas.openxmlformats.org/officeDocument/2006/relationships/image" Target="../media/image222.wmf"/><Relationship Id="rId28" Type="http://schemas.openxmlformats.org/officeDocument/2006/relationships/oleObject" Target="../embeddings/oleObject455.bin"/><Relationship Id="rId10" Type="http://schemas.openxmlformats.org/officeDocument/2006/relationships/oleObject" Target="../embeddings/oleObject446.bin"/><Relationship Id="rId19" Type="http://schemas.openxmlformats.org/officeDocument/2006/relationships/image" Target="../media/image211.wmf"/><Relationship Id="rId31" Type="http://schemas.openxmlformats.org/officeDocument/2006/relationships/image" Target="../media/image214.wmf"/><Relationship Id="rId4" Type="http://schemas.openxmlformats.org/officeDocument/2006/relationships/oleObject" Target="../embeddings/oleObject443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448.bin"/><Relationship Id="rId22" Type="http://schemas.openxmlformats.org/officeDocument/2006/relationships/oleObject" Target="../embeddings/oleObject452.bin"/><Relationship Id="rId27" Type="http://schemas.openxmlformats.org/officeDocument/2006/relationships/image" Target="../media/image224.wmf"/><Relationship Id="rId30" Type="http://schemas.openxmlformats.org/officeDocument/2006/relationships/oleObject" Target="../embeddings/oleObject45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461.bin"/><Relationship Id="rId18" Type="http://schemas.openxmlformats.org/officeDocument/2006/relationships/image" Target="../media/image210.wmf"/><Relationship Id="rId26" Type="http://schemas.openxmlformats.org/officeDocument/2006/relationships/image" Target="../media/image223.wmf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465.bin"/><Relationship Id="rId7" Type="http://schemas.openxmlformats.org/officeDocument/2006/relationships/oleObject" Target="../embeddings/oleObject458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463.bin"/><Relationship Id="rId25" Type="http://schemas.openxmlformats.org/officeDocument/2006/relationships/oleObject" Target="../embeddings/oleObject4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9.wmf"/><Relationship Id="rId20" Type="http://schemas.openxmlformats.org/officeDocument/2006/relationships/image" Target="../media/image211.wmf"/><Relationship Id="rId29" Type="http://schemas.openxmlformats.org/officeDocument/2006/relationships/oleObject" Target="../embeddings/oleObject469.bin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60.bin"/><Relationship Id="rId24" Type="http://schemas.openxmlformats.org/officeDocument/2006/relationships/image" Target="../media/image222.wmf"/><Relationship Id="rId5" Type="http://schemas.openxmlformats.org/officeDocument/2006/relationships/oleObject" Target="../embeddings/oleObject457.bin"/><Relationship Id="rId15" Type="http://schemas.openxmlformats.org/officeDocument/2006/relationships/oleObject" Target="../embeddings/oleObject462.bin"/><Relationship Id="rId23" Type="http://schemas.openxmlformats.org/officeDocument/2006/relationships/oleObject" Target="../embeddings/oleObject466.bin"/><Relationship Id="rId28" Type="http://schemas.openxmlformats.org/officeDocument/2006/relationships/image" Target="../media/image224.wmf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464.bin"/><Relationship Id="rId4" Type="http://schemas.openxmlformats.org/officeDocument/2006/relationships/image" Target="../media/image226.png"/><Relationship Id="rId9" Type="http://schemas.openxmlformats.org/officeDocument/2006/relationships/oleObject" Target="../embeddings/oleObject459.bin"/><Relationship Id="rId14" Type="http://schemas.openxmlformats.org/officeDocument/2006/relationships/image" Target="../media/image221.wmf"/><Relationship Id="rId22" Type="http://schemas.openxmlformats.org/officeDocument/2006/relationships/image" Target="../media/image212.wmf"/><Relationship Id="rId27" Type="http://schemas.openxmlformats.org/officeDocument/2006/relationships/oleObject" Target="../embeddings/oleObject468.bin"/><Relationship Id="rId30" Type="http://schemas.openxmlformats.org/officeDocument/2006/relationships/image" Target="../media/image225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2.bin"/><Relationship Id="rId13" Type="http://schemas.openxmlformats.org/officeDocument/2006/relationships/image" Target="../media/image221.wmf"/><Relationship Id="rId18" Type="http://schemas.openxmlformats.org/officeDocument/2006/relationships/oleObject" Target="../embeddings/oleObject477.bin"/><Relationship Id="rId26" Type="http://schemas.openxmlformats.org/officeDocument/2006/relationships/oleObject" Target="../embeddings/oleObject481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212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74.bin"/><Relationship Id="rId17" Type="http://schemas.openxmlformats.org/officeDocument/2006/relationships/image" Target="../media/image210.wmf"/><Relationship Id="rId25" Type="http://schemas.openxmlformats.org/officeDocument/2006/relationships/image" Target="../media/image2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6.bin"/><Relationship Id="rId20" Type="http://schemas.openxmlformats.org/officeDocument/2006/relationships/oleObject" Target="../embeddings/oleObject478.bin"/><Relationship Id="rId29" Type="http://schemas.openxmlformats.org/officeDocument/2006/relationships/image" Target="../media/image152.wmf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471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480.bin"/><Relationship Id="rId5" Type="http://schemas.openxmlformats.org/officeDocument/2006/relationships/image" Target="../media/image17.wmf"/><Relationship Id="rId15" Type="http://schemas.openxmlformats.org/officeDocument/2006/relationships/image" Target="../media/image209.wmf"/><Relationship Id="rId23" Type="http://schemas.openxmlformats.org/officeDocument/2006/relationships/image" Target="../media/image222.wmf"/><Relationship Id="rId28" Type="http://schemas.openxmlformats.org/officeDocument/2006/relationships/oleObject" Target="../embeddings/oleObject482.bin"/><Relationship Id="rId10" Type="http://schemas.openxmlformats.org/officeDocument/2006/relationships/oleObject" Target="../embeddings/oleObject473.bin"/><Relationship Id="rId19" Type="http://schemas.openxmlformats.org/officeDocument/2006/relationships/image" Target="../media/image211.wmf"/><Relationship Id="rId31" Type="http://schemas.openxmlformats.org/officeDocument/2006/relationships/image" Target="../media/image214.wmf"/><Relationship Id="rId4" Type="http://schemas.openxmlformats.org/officeDocument/2006/relationships/oleObject" Target="../embeddings/oleObject470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475.bin"/><Relationship Id="rId22" Type="http://schemas.openxmlformats.org/officeDocument/2006/relationships/oleObject" Target="../embeddings/oleObject479.bin"/><Relationship Id="rId27" Type="http://schemas.openxmlformats.org/officeDocument/2006/relationships/image" Target="../media/image228.wmf"/><Relationship Id="rId30" Type="http://schemas.openxmlformats.org/officeDocument/2006/relationships/oleObject" Target="../embeddings/oleObject483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488.bin"/><Relationship Id="rId18" Type="http://schemas.openxmlformats.org/officeDocument/2006/relationships/image" Target="../media/image210.wmf"/><Relationship Id="rId26" Type="http://schemas.openxmlformats.org/officeDocument/2006/relationships/image" Target="../media/image227.wmf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492.bin"/><Relationship Id="rId7" Type="http://schemas.openxmlformats.org/officeDocument/2006/relationships/oleObject" Target="../embeddings/oleObject485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490.bin"/><Relationship Id="rId25" Type="http://schemas.openxmlformats.org/officeDocument/2006/relationships/oleObject" Target="../embeddings/oleObject49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9.wmf"/><Relationship Id="rId20" Type="http://schemas.openxmlformats.org/officeDocument/2006/relationships/image" Target="../media/image211.wmf"/><Relationship Id="rId29" Type="http://schemas.openxmlformats.org/officeDocument/2006/relationships/oleObject" Target="../embeddings/oleObject496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87.bin"/><Relationship Id="rId24" Type="http://schemas.openxmlformats.org/officeDocument/2006/relationships/image" Target="../media/image222.wmf"/><Relationship Id="rId5" Type="http://schemas.openxmlformats.org/officeDocument/2006/relationships/oleObject" Target="../embeddings/oleObject484.bin"/><Relationship Id="rId15" Type="http://schemas.openxmlformats.org/officeDocument/2006/relationships/oleObject" Target="../embeddings/oleObject489.bin"/><Relationship Id="rId23" Type="http://schemas.openxmlformats.org/officeDocument/2006/relationships/oleObject" Target="../embeddings/oleObject493.bin"/><Relationship Id="rId28" Type="http://schemas.openxmlformats.org/officeDocument/2006/relationships/image" Target="../media/image228.wmf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491.bin"/><Relationship Id="rId4" Type="http://schemas.openxmlformats.org/officeDocument/2006/relationships/image" Target="../media/image230.png"/><Relationship Id="rId9" Type="http://schemas.openxmlformats.org/officeDocument/2006/relationships/oleObject" Target="../embeddings/oleObject486.bin"/><Relationship Id="rId14" Type="http://schemas.openxmlformats.org/officeDocument/2006/relationships/image" Target="../media/image221.wmf"/><Relationship Id="rId22" Type="http://schemas.openxmlformats.org/officeDocument/2006/relationships/image" Target="../media/image212.wmf"/><Relationship Id="rId27" Type="http://schemas.openxmlformats.org/officeDocument/2006/relationships/oleObject" Target="../embeddings/oleObject495.bin"/><Relationship Id="rId30" Type="http://schemas.openxmlformats.org/officeDocument/2006/relationships/image" Target="../media/image229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8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503.bin"/><Relationship Id="rId26" Type="http://schemas.openxmlformats.org/officeDocument/2006/relationships/oleObject" Target="../embeddings/oleObject507.bin"/><Relationship Id="rId3" Type="http://schemas.openxmlformats.org/officeDocument/2006/relationships/audio" Target="../media/media1.mp3"/><Relationship Id="rId21" Type="http://schemas.openxmlformats.org/officeDocument/2006/relationships/image" Target="../media/image211.wmf"/><Relationship Id="rId34" Type="http://schemas.openxmlformats.org/officeDocument/2006/relationships/image" Target="../media/image232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00.bin"/><Relationship Id="rId17" Type="http://schemas.openxmlformats.org/officeDocument/2006/relationships/image" Target="../media/image209.wmf"/><Relationship Id="rId25" Type="http://schemas.openxmlformats.org/officeDocument/2006/relationships/image" Target="../media/image222.wmf"/><Relationship Id="rId33" Type="http://schemas.openxmlformats.org/officeDocument/2006/relationships/oleObject" Target="../embeddings/oleObject511.bin"/><Relationship Id="rId2" Type="http://schemas.microsoft.com/office/2007/relationships/media" Target="../media/media1.mp3"/><Relationship Id="rId16" Type="http://schemas.openxmlformats.org/officeDocument/2006/relationships/oleObject" Target="../embeddings/oleObject502.bin"/><Relationship Id="rId20" Type="http://schemas.openxmlformats.org/officeDocument/2006/relationships/oleObject" Target="../embeddings/oleObject504.bin"/><Relationship Id="rId29" Type="http://schemas.openxmlformats.org/officeDocument/2006/relationships/oleObject" Target="../embeddings/oleObject509.bin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497.bin"/><Relationship Id="rId11" Type="http://schemas.openxmlformats.org/officeDocument/2006/relationships/image" Target="../media/image80.wmf"/><Relationship Id="rId24" Type="http://schemas.openxmlformats.org/officeDocument/2006/relationships/oleObject" Target="../embeddings/oleObject506.bin"/><Relationship Id="rId32" Type="http://schemas.openxmlformats.org/officeDocument/2006/relationships/image" Target="../media/image231.wmf"/><Relationship Id="rId37" Type="http://schemas.openxmlformats.org/officeDocument/2006/relationships/image" Target="../media/image234.png"/><Relationship Id="rId5" Type="http://schemas.openxmlformats.org/officeDocument/2006/relationships/notesSlide" Target="../notesSlides/notesSlide35.xml"/><Relationship Id="rId15" Type="http://schemas.openxmlformats.org/officeDocument/2006/relationships/image" Target="../media/image221.wmf"/><Relationship Id="rId23" Type="http://schemas.openxmlformats.org/officeDocument/2006/relationships/image" Target="../media/image212.wmf"/><Relationship Id="rId28" Type="http://schemas.openxmlformats.org/officeDocument/2006/relationships/image" Target="../media/image227.wmf"/><Relationship Id="rId36" Type="http://schemas.openxmlformats.org/officeDocument/2006/relationships/image" Target="../media/image233.wmf"/><Relationship Id="rId10" Type="http://schemas.openxmlformats.org/officeDocument/2006/relationships/oleObject" Target="../embeddings/oleObject499.bin"/><Relationship Id="rId19" Type="http://schemas.openxmlformats.org/officeDocument/2006/relationships/image" Target="../media/image210.wmf"/><Relationship Id="rId31" Type="http://schemas.openxmlformats.org/officeDocument/2006/relationships/oleObject" Target="../embeddings/oleObject510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501.bin"/><Relationship Id="rId22" Type="http://schemas.openxmlformats.org/officeDocument/2006/relationships/oleObject" Target="../embeddings/oleObject505.bin"/><Relationship Id="rId27" Type="http://schemas.openxmlformats.org/officeDocument/2006/relationships/oleObject" Target="../embeddings/oleObject508.bin"/><Relationship Id="rId30" Type="http://schemas.openxmlformats.org/officeDocument/2006/relationships/image" Target="../media/image228.wmf"/><Relationship Id="rId35" Type="http://schemas.openxmlformats.org/officeDocument/2006/relationships/oleObject" Target="../embeddings/oleObject512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3" Type="http://schemas.openxmlformats.org/officeDocument/2006/relationships/oleObject" Target="../embeddings/oleObject513.bin"/><Relationship Id="rId7" Type="http://schemas.openxmlformats.org/officeDocument/2006/relationships/oleObject" Target="../embeddings/oleObject515.bin"/><Relationship Id="rId12" Type="http://schemas.openxmlformats.org/officeDocument/2006/relationships/image" Target="../media/image2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36.wmf"/><Relationship Id="rId11" Type="http://schemas.openxmlformats.org/officeDocument/2006/relationships/oleObject" Target="../embeddings/oleObject517.bin"/><Relationship Id="rId5" Type="http://schemas.openxmlformats.org/officeDocument/2006/relationships/oleObject" Target="../embeddings/oleObject514.bin"/><Relationship Id="rId10" Type="http://schemas.openxmlformats.org/officeDocument/2006/relationships/image" Target="../media/image238.wmf"/><Relationship Id="rId4" Type="http://schemas.openxmlformats.org/officeDocument/2006/relationships/image" Target="../media/image235.wmf"/><Relationship Id="rId9" Type="http://schemas.openxmlformats.org/officeDocument/2006/relationships/oleObject" Target="../embeddings/oleObject516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1.bin"/><Relationship Id="rId13" Type="http://schemas.openxmlformats.org/officeDocument/2006/relationships/oleObject" Target="../embeddings/oleObject525.bin"/><Relationship Id="rId18" Type="http://schemas.openxmlformats.org/officeDocument/2006/relationships/oleObject" Target="../embeddings/oleObject528.bin"/><Relationship Id="rId3" Type="http://schemas.openxmlformats.org/officeDocument/2006/relationships/image" Target="../media/image244.png"/><Relationship Id="rId21" Type="http://schemas.openxmlformats.org/officeDocument/2006/relationships/oleObject" Target="../embeddings/oleObject531.bin"/><Relationship Id="rId7" Type="http://schemas.openxmlformats.org/officeDocument/2006/relationships/oleObject" Target="../embeddings/oleObject520.bin"/><Relationship Id="rId12" Type="http://schemas.openxmlformats.org/officeDocument/2006/relationships/oleObject" Target="../embeddings/oleObject524.bin"/><Relationship Id="rId17" Type="http://schemas.openxmlformats.org/officeDocument/2006/relationships/image" Target="../media/image2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7.bin"/><Relationship Id="rId20" Type="http://schemas.openxmlformats.org/officeDocument/2006/relationships/oleObject" Target="../embeddings/oleObject530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519.bin"/><Relationship Id="rId11" Type="http://schemas.openxmlformats.org/officeDocument/2006/relationships/oleObject" Target="../embeddings/oleObject523.bin"/><Relationship Id="rId5" Type="http://schemas.openxmlformats.org/officeDocument/2006/relationships/image" Target="../media/image240.wmf"/><Relationship Id="rId15" Type="http://schemas.openxmlformats.org/officeDocument/2006/relationships/image" Target="../media/image242.wmf"/><Relationship Id="rId23" Type="http://schemas.openxmlformats.org/officeDocument/2006/relationships/oleObject" Target="../embeddings/oleObject533.bin"/><Relationship Id="rId10" Type="http://schemas.openxmlformats.org/officeDocument/2006/relationships/image" Target="../media/image241.wmf"/><Relationship Id="rId19" Type="http://schemas.openxmlformats.org/officeDocument/2006/relationships/oleObject" Target="../embeddings/oleObject529.bin"/><Relationship Id="rId4" Type="http://schemas.openxmlformats.org/officeDocument/2006/relationships/oleObject" Target="../embeddings/oleObject518.bin"/><Relationship Id="rId9" Type="http://schemas.openxmlformats.org/officeDocument/2006/relationships/oleObject" Target="../embeddings/oleObject522.bin"/><Relationship Id="rId14" Type="http://schemas.openxmlformats.org/officeDocument/2006/relationships/oleObject" Target="../embeddings/oleObject526.bin"/><Relationship Id="rId22" Type="http://schemas.openxmlformats.org/officeDocument/2006/relationships/oleObject" Target="../embeddings/oleObject532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6.bin"/><Relationship Id="rId13" Type="http://schemas.openxmlformats.org/officeDocument/2006/relationships/image" Target="../media/image243.wmf"/><Relationship Id="rId3" Type="http://schemas.openxmlformats.org/officeDocument/2006/relationships/oleObject" Target="../embeddings/oleObject534.bin"/><Relationship Id="rId7" Type="http://schemas.openxmlformats.org/officeDocument/2006/relationships/image" Target="../media/image240.wmf"/><Relationship Id="rId12" Type="http://schemas.openxmlformats.org/officeDocument/2006/relationships/oleObject" Target="../embeddings/oleObject5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535.bin"/><Relationship Id="rId11" Type="http://schemas.openxmlformats.org/officeDocument/2006/relationships/image" Target="../media/image242.wmf"/><Relationship Id="rId5" Type="http://schemas.openxmlformats.org/officeDocument/2006/relationships/image" Target="../media/image244.png"/><Relationship Id="rId15" Type="http://schemas.openxmlformats.org/officeDocument/2006/relationships/oleObject" Target="../embeddings/oleObject541.bin"/><Relationship Id="rId10" Type="http://schemas.openxmlformats.org/officeDocument/2006/relationships/oleObject" Target="../embeddings/oleObject538.bin"/><Relationship Id="rId4" Type="http://schemas.openxmlformats.org/officeDocument/2006/relationships/image" Target="../media/image241.wmf"/><Relationship Id="rId9" Type="http://schemas.openxmlformats.org/officeDocument/2006/relationships/oleObject" Target="../embeddings/oleObject537.bin"/><Relationship Id="rId14" Type="http://schemas.openxmlformats.org/officeDocument/2006/relationships/oleObject" Target="../embeddings/oleObject54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4.bin"/><Relationship Id="rId13" Type="http://schemas.openxmlformats.org/officeDocument/2006/relationships/image" Target="../media/image245.wmf"/><Relationship Id="rId18" Type="http://schemas.openxmlformats.org/officeDocument/2006/relationships/oleObject" Target="../embeddings/oleObject549.bin"/><Relationship Id="rId26" Type="http://schemas.openxmlformats.org/officeDocument/2006/relationships/oleObject" Target="../embeddings/oleObject553.bin"/><Relationship Id="rId3" Type="http://schemas.openxmlformats.org/officeDocument/2006/relationships/image" Target="../media/image244.png"/><Relationship Id="rId21" Type="http://schemas.openxmlformats.org/officeDocument/2006/relationships/image" Target="../media/image18.wmf"/><Relationship Id="rId7" Type="http://schemas.openxmlformats.org/officeDocument/2006/relationships/image" Target="../media/image241.wmf"/><Relationship Id="rId12" Type="http://schemas.openxmlformats.org/officeDocument/2006/relationships/oleObject" Target="../embeddings/oleObject546.bin"/><Relationship Id="rId17" Type="http://schemas.openxmlformats.org/officeDocument/2006/relationships/image" Target="../media/image247.wmf"/><Relationship Id="rId25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8.bin"/><Relationship Id="rId20" Type="http://schemas.openxmlformats.org/officeDocument/2006/relationships/oleObject" Target="../embeddings/oleObject550.bin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543.bin"/><Relationship Id="rId11" Type="http://schemas.openxmlformats.org/officeDocument/2006/relationships/image" Target="../media/image243.wmf"/><Relationship Id="rId24" Type="http://schemas.openxmlformats.org/officeDocument/2006/relationships/oleObject" Target="../embeddings/oleObject552.bin"/><Relationship Id="rId5" Type="http://schemas.openxmlformats.org/officeDocument/2006/relationships/image" Target="../media/image240.wmf"/><Relationship Id="rId15" Type="http://schemas.openxmlformats.org/officeDocument/2006/relationships/image" Target="../media/image246.wmf"/><Relationship Id="rId23" Type="http://schemas.openxmlformats.org/officeDocument/2006/relationships/image" Target="../media/image80.wmf"/><Relationship Id="rId10" Type="http://schemas.openxmlformats.org/officeDocument/2006/relationships/oleObject" Target="../embeddings/oleObject545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542.bin"/><Relationship Id="rId9" Type="http://schemas.openxmlformats.org/officeDocument/2006/relationships/image" Target="../media/image242.wmf"/><Relationship Id="rId14" Type="http://schemas.openxmlformats.org/officeDocument/2006/relationships/oleObject" Target="../embeddings/oleObject547.bin"/><Relationship Id="rId22" Type="http://schemas.openxmlformats.org/officeDocument/2006/relationships/oleObject" Target="../embeddings/oleObject551.bin"/><Relationship Id="rId27" Type="http://schemas.openxmlformats.org/officeDocument/2006/relationships/image" Target="../media/image15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6.bin"/><Relationship Id="rId13" Type="http://schemas.openxmlformats.org/officeDocument/2006/relationships/image" Target="../media/image248.wmf"/><Relationship Id="rId18" Type="http://schemas.openxmlformats.org/officeDocument/2006/relationships/image" Target="../media/image250.wmf"/><Relationship Id="rId3" Type="http://schemas.openxmlformats.org/officeDocument/2006/relationships/image" Target="../media/image244.png"/><Relationship Id="rId21" Type="http://schemas.openxmlformats.org/officeDocument/2006/relationships/oleObject" Target="../embeddings/oleObject562.bin"/><Relationship Id="rId7" Type="http://schemas.openxmlformats.org/officeDocument/2006/relationships/image" Target="../media/image241.wmf"/><Relationship Id="rId12" Type="http://schemas.openxmlformats.org/officeDocument/2006/relationships/oleObject" Target="../embeddings/oleObject558.bin"/><Relationship Id="rId17" Type="http://schemas.openxmlformats.org/officeDocument/2006/relationships/oleObject" Target="../embeddings/oleObject5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9.wmf"/><Relationship Id="rId20" Type="http://schemas.openxmlformats.org/officeDocument/2006/relationships/image" Target="../media/image251.wmf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555.bin"/><Relationship Id="rId11" Type="http://schemas.openxmlformats.org/officeDocument/2006/relationships/image" Target="../media/image243.wmf"/><Relationship Id="rId5" Type="http://schemas.openxmlformats.org/officeDocument/2006/relationships/image" Target="../media/image240.wmf"/><Relationship Id="rId15" Type="http://schemas.openxmlformats.org/officeDocument/2006/relationships/oleObject" Target="../embeddings/oleObject559.bin"/><Relationship Id="rId10" Type="http://schemas.openxmlformats.org/officeDocument/2006/relationships/oleObject" Target="../embeddings/oleObject557.bin"/><Relationship Id="rId19" Type="http://schemas.openxmlformats.org/officeDocument/2006/relationships/oleObject" Target="../embeddings/oleObject561.bin"/><Relationship Id="rId4" Type="http://schemas.openxmlformats.org/officeDocument/2006/relationships/oleObject" Target="../embeddings/oleObject554.bin"/><Relationship Id="rId9" Type="http://schemas.openxmlformats.org/officeDocument/2006/relationships/image" Target="../media/image242.wmf"/><Relationship Id="rId14" Type="http://schemas.openxmlformats.org/officeDocument/2006/relationships/image" Target="../media/image253.jpeg"/><Relationship Id="rId22" Type="http://schemas.openxmlformats.org/officeDocument/2006/relationships/image" Target="../media/image252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5.bin"/><Relationship Id="rId13" Type="http://schemas.openxmlformats.org/officeDocument/2006/relationships/oleObject" Target="../embeddings/oleObject567.bin"/><Relationship Id="rId18" Type="http://schemas.openxmlformats.org/officeDocument/2006/relationships/image" Target="../media/image255.wmf"/><Relationship Id="rId26" Type="http://schemas.openxmlformats.org/officeDocument/2006/relationships/image" Target="../media/image252.wmf"/><Relationship Id="rId3" Type="http://schemas.openxmlformats.org/officeDocument/2006/relationships/image" Target="../media/image244.png"/><Relationship Id="rId21" Type="http://schemas.openxmlformats.org/officeDocument/2006/relationships/oleObject" Target="../embeddings/oleObject571.bin"/><Relationship Id="rId7" Type="http://schemas.openxmlformats.org/officeDocument/2006/relationships/image" Target="../media/image241.wmf"/><Relationship Id="rId12" Type="http://schemas.openxmlformats.org/officeDocument/2006/relationships/image" Target="../media/image253.jpeg"/><Relationship Id="rId17" Type="http://schemas.openxmlformats.org/officeDocument/2006/relationships/oleObject" Target="../embeddings/oleObject569.bin"/><Relationship Id="rId25" Type="http://schemas.openxmlformats.org/officeDocument/2006/relationships/oleObject" Target="../embeddings/oleObject5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4.wmf"/><Relationship Id="rId20" Type="http://schemas.openxmlformats.org/officeDocument/2006/relationships/image" Target="../media/image256.wmf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564.bin"/><Relationship Id="rId11" Type="http://schemas.openxmlformats.org/officeDocument/2006/relationships/image" Target="../media/image243.wmf"/><Relationship Id="rId24" Type="http://schemas.openxmlformats.org/officeDocument/2006/relationships/image" Target="../media/image251.wmf"/><Relationship Id="rId5" Type="http://schemas.openxmlformats.org/officeDocument/2006/relationships/image" Target="../media/image240.wmf"/><Relationship Id="rId15" Type="http://schemas.openxmlformats.org/officeDocument/2006/relationships/oleObject" Target="../embeddings/oleObject568.bin"/><Relationship Id="rId23" Type="http://schemas.openxmlformats.org/officeDocument/2006/relationships/oleObject" Target="../embeddings/oleObject572.bin"/><Relationship Id="rId10" Type="http://schemas.openxmlformats.org/officeDocument/2006/relationships/oleObject" Target="../embeddings/oleObject566.bin"/><Relationship Id="rId19" Type="http://schemas.openxmlformats.org/officeDocument/2006/relationships/oleObject" Target="../embeddings/oleObject570.bin"/><Relationship Id="rId4" Type="http://schemas.openxmlformats.org/officeDocument/2006/relationships/oleObject" Target="../embeddings/oleObject563.bin"/><Relationship Id="rId9" Type="http://schemas.openxmlformats.org/officeDocument/2006/relationships/image" Target="../media/image242.wmf"/><Relationship Id="rId14" Type="http://schemas.openxmlformats.org/officeDocument/2006/relationships/image" Target="../media/image249.wmf"/><Relationship Id="rId22" Type="http://schemas.openxmlformats.org/officeDocument/2006/relationships/image" Target="../media/image248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6.bin"/><Relationship Id="rId13" Type="http://schemas.openxmlformats.org/officeDocument/2006/relationships/image" Target="../media/image257.wmf"/><Relationship Id="rId18" Type="http://schemas.openxmlformats.org/officeDocument/2006/relationships/image" Target="../media/image259.wmf"/><Relationship Id="rId26" Type="http://schemas.openxmlformats.org/officeDocument/2006/relationships/image" Target="../media/image263.wmf"/><Relationship Id="rId3" Type="http://schemas.openxmlformats.org/officeDocument/2006/relationships/image" Target="../media/image265.png"/><Relationship Id="rId21" Type="http://schemas.openxmlformats.org/officeDocument/2006/relationships/oleObject" Target="../embeddings/oleObject583.bin"/><Relationship Id="rId7" Type="http://schemas.openxmlformats.org/officeDocument/2006/relationships/image" Target="../media/image241.wmf"/><Relationship Id="rId12" Type="http://schemas.openxmlformats.org/officeDocument/2006/relationships/oleObject" Target="../embeddings/oleObject578.bin"/><Relationship Id="rId17" Type="http://schemas.openxmlformats.org/officeDocument/2006/relationships/oleObject" Target="../embeddings/oleObject581.bin"/><Relationship Id="rId25" Type="http://schemas.openxmlformats.org/officeDocument/2006/relationships/oleObject" Target="../embeddings/oleObject5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8.wmf"/><Relationship Id="rId20" Type="http://schemas.openxmlformats.org/officeDocument/2006/relationships/image" Target="../media/image260.wmf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575.bin"/><Relationship Id="rId11" Type="http://schemas.openxmlformats.org/officeDocument/2006/relationships/image" Target="../media/image243.wmf"/><Relationship Id="rId24" Type="http://schemas.openxmlformats.org/officeDocument/2006/relationships/image" Target="../media/image262.wmf"/><Relationship Id="rId5" Type="http://schemas.openxmlformats.org/officeDocument/2006/relationships/image" Target="../media/image240.wmf"/><Relationship Id="rId15" Type="http://schemas.openxmlformats.org/officeDocument/2006/relationships/oleObject" Target="../embeddings/oleObject580.bin"/><Relationship Id="rId23" Type="http://schemas.openxmlformats.org/officeDocument/2006/relationships/oleObject" Target="../embeddings/oleObject584.bin"/><Relationship Id="rId28" Type="http://schemas.openxmlformats.org/officeDocument/2006/relationships/image" Target="../media/image264.wmf"/><Relationship Id="rId10" Type="http://schemas.openxmlformats.org/officeDocument/2006/relationships/oleObject" Target="../embeddings/oleObject577.bin"/><Relationship Id="rId19" Type="http://schemas.openxmlformats.org/officeDocument/2006/relationships/oleObject" Target="../embeddings/oleObject582.bin"/><Relationship Id="rId4" Type="http://schemas.openxmlformats.org/officeDocument/2006/relationships/oleObject" Target="../embeddings/oleObject574.bin"/><Relationship Id="rId9" Type="http://schemas.openxmlformats.org/officeDocument/2006/relationships/image" Target="../media/image242.wmf"/><Relationship Id="rId14" Type="http://schemas.openxmlformats.org/officeDocument/2006/relationships/oleObject" Target="../embeddings/oleObject579.bin"/><Relationship Id="rId22" Type="http://schemas.openxmlformats.org/officeDocument/2006/relationships/image" Target="../media/image261.wmf"/><Relationship Id="rId27" Type="http://schemas.openxmlformats.org/officeDocument/2006/relationships/oleObject" Target="../embeddings/oleObject586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9.bin"/><Relationship Id="rId13" Type="http://schemas.openxmlformats.org/officeDocument/2006/relationships/image" Target="../media/image257.wmf"/><Relationship Id="rId18" Type="http://schemas.openxmlformats.org/officeDocument/2006/relationships/image" Target="../media/image267.wmf"/><Relationship Id="rId26" Type="http://schemas.openxmlformats.org/officeDocument/2006/relationships/image" Target="../media/image271.wmf"/><Relationship Id="rId3" Type="http://schemas.openxmlformats.org/officeDocument/2006/relationships/image" Target="../media/image265.png"/><Relationship Id="rId21" Type="http://schemas.openxmlformats.org/officeDocument/2006/relationships/oleObject" Target="../embeddings/oleObject596.bin"/><Relationship Id="rId7" Type="http://schemas.openxmlformats.org/officeDocument/2006/relationships/image" Target="../media/image241.wmf"/><Relationship Id="rId12" Type="http://schemas.openxmlformats.org/officeDocument/2006/relationships/oleObject" Target="../embeddings/oleObject591.bin"/><Relationship Id="rId17" Type="http://schemas.openxmlformats.org/officeDocument/2006/relationships/oleObject" Target="../embeddings/oleObject594.bin"/><Relationship Id="rId25" Type="http://schemas.openxmlformats.org/officeDocument/2006/relationships/oleObject" Target="../embeddings/oleObject5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6.wmf"/><Relationship Id="rId20" Type="http://schemas.openxmlformats.org/officeDocument/2006/relationships/image" Target="../media/image268.wmf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588.bin"/><Relationship Id="rId11" Type="http://schemas.openxmlformats.org/officeDocument/2006/relationships/image" Target="../media/image243.wmf"/><Relationship Id="rId24" Type="http://schemas.openxmlformats.org/officeDocument/2006/relationships/image" Target="../media/image270.wmf"/><Relationship Id="rId5" Type="http://schemas.openxmlformats.org/officeDocument/2006/relationships/image" Target="../media/image240.wmf"/><Relationship Id="rId15" Type="http://schemas.openxmlformats.org/officeDocument/2006/relationships/oleObject" Target="../embeddings/oleObject593.bin"/><Relationship Id="rId23" Type="http://schemas.openxmlformats.org/officeDocument/2006/relationships/oleObject" Target="../embeddings/oleObject597.bin"/><Relationship Id="rId28" Type="http://schemas.openxmlformats.org/officeDocument/2006/relationships/image" Target="../media/image272.wmf"/><Relationship Id="rId10" Type="http://schemas.openxmlformats.org/officeDocument/2006/relationships/oleObject" Target="../embeddings/oleObject590.bin"/><Relationship Id="rId19" Type="http://schemas.openxmlformats.org/officeDocument/2006/relationships/oleObject" Target="../embeddings/oleObject595.bin"/><Relationship Id="rId4" Type="http://schemas.openxmlformats.org/officeDocument/2006/relationships/oleObject" Target="../embeddings/oleObject587.bin"/><Relationship Id="rId9" Type="http://schemas.openxmlformats.org/officeDocument/2006/relationships/image" Target="../media/image242.wmf"/><Relationship Id="rId14" Type="http://schemas.openxmlformats.org/officeDocument/2006/relationships/oleObject" Target="../embeddings/oleObject592.bin"/><Relationship Id="rId22" Type="http://schemas.openxmlformats.org/officeDocument/2006/relationships/image" Target="../media/image269.wmf"/><Relationship Id="rId27" Type="http://schemas.openxmlformats.org/officeDocument/2006/relationships/oleObject" Target="../embeddings/oleObject599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2.bin"/><Relationship Id="rId13" Type="http://schemas.openxmlformats.org/officeDocument/2006/relationships/oleObject" Target="../embeddings/oleObject605.bin"/><Relationship Id="rId18" Type="http://schemas.openxmlformats.org/officeDocument/2006/relationships/oleObject" Target="../embeddings/oleObject609.bin"/><Relationship Id="rId3" Type="http://schemas.openxmlformats.org/officeDocument/2006/relationships/image" Target="../media/image244.png"/><Relationship Id="rId21" Type="http://schemas.openxmlformats.org/officeDocument/2006/relationships/image" Target="../media/image275.wmf"/><Relationship Id="rId7" Type="http://schemas.openxmlformats.org/officeDocument/2006/relationships/image" Target="../media/image241.wmf"/><Relationship Id="rId12" Type="http://schemas.openxmlformats.org/officeDocument/2006/relationships/oleObject" Target="../embeddings/oleObject604.bin"/><Relationship Id="rId17" Type="http://schemas.openxmlformats.org/officeDocument/2006/relationships/image" Target="../media/image2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8.bin"/><Relationship Id="rId20" Type="http://schemas.openxmlformats.org/officeDocument/2006/relationships/oleObject" Target="../embeddings/oleObject610.bin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601.bin"/><Relationship Id="rId11" Type="http://schemas.openxmlformats.org/officeDocument/2006/relationships/image" Target="../media/image243.wmf"/><Relationship Id="rId5" Type="http://schemas.openxmlformats.org/officeDocument/2006/relationships/image" Target="../media/image240.wmf"/><Relationship Id="rId15" Type="http://schemas.openxmlformats.org/officeDocument/2006/relationships/oleObject" Target="../embeddings/oleObject607.bin"/><Relationship Id="rId10" Type="http://schemas.openxmlformats.org/officeDocument/2006/relationships/oleObject" Target="../embeddings/oleObject603.bin"/><Relationship Id="rId19" Type="http://schemas.openxmlformats.org/officeDocument/2006/relationships/image" Target="../media/image274.wmf"/><Relationship Id="rId4" Type="http://schemas.openxmlformats.org/officeDocument/2006/relationships/oleObject" Target="../embeddings/oleObject600.bin"/><Relationship Id="rId9" Type="http://schemas.openxmlformats.org/officeDocument/2006/relationships/image" Target="../media/image242.wmf"/><Relationship Id="rId14" Type="http://schemas.openxmlformats.org/officeDocument/2006/relationships/oleObject" Target="../embeddings/oleObject606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3.bin"/><Relationship Id="rId13" Type="http://schemas.openxmlformats.org/officeDocument/2006/relationships/image" Target="../media/image280.wmf"/><Relationship Id="rId3" Type="http://schemas.openxmlformats.org/officeDocument/2006/relationships/image" Target="../media/image281.png"/><Relationship Id="rId7" Type="http://schemas.openxmlformats.org/officeDocument/2006/relationships/image" Target="../media/image277.wmf"/><Relationship Id="rId12" Type="http://schemas.openxmlformats.org/officeDocument/2006/relationships/oleObject" Target="../embeddings/oleObject6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612.bin"/><Relationship Id="rId11" Type="http://schemas.openxmlformats.org/officeDocument/2006/relationships/image" Target="../media/image279.wmf"/><Relationship Id="rId5" Type="http://schemas.openxmlformats.org/officeDocument/2006/relationships/image" Target="../media/image276.wmf"/><Relationship Id="rId10" Type="http://schemas.openxmlformats.org/officeDocument/2006/relationships/oleObject" Target="../embeddings/oleObject614.bin"/><Relationship Id="rId4" Type="http://schemas.openxmlformats.org/officeDocument/2006/relationships/oleObject" Target="../embeddings/oleObject611.bin"/><Relationship Id="rId9" Type="http://schemas.openxmlformats.org/officeDocument/2006/relationships/image" Target="../media/image278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8.bin"/><Relationship Id="rId13" Type="http://schemas.openxmlformats.org/officeDocument/2006/relationships/image" Target="../media/image286.wmf"/><Relationship Id="rId18" Type="http://schemas.openxmlformats.org/officeDocument/2006/relationships/oleObject" Target="../embeddings/oleObject623.bin"/><Relationship Id="rId3" Type="http://schemas.openxmlformats.org/officeDocument/2006/relationships/image" Target="../media/image290.emf"/><Relationship Id="rId21" Type="http://schemas.openxmlformats.org/officeDocument/2006/relationships/image" Target="../media/image289.wmf"/><Relationship Id="rId7" Type="http://schemas.openxmlformats.org/officeDocument/2006/relationships/image" Target="../media/image283.wmf"/><Relationship Id="rId12" Type="http://schemas.openxmlformats.org/officeDocument/2006/relationships/oleObject" Target="../embeddings/oleObject620.bin"/><Relationship Id="rId17" Type="http://schemas.openxmlformats.org/officeDocument/2006/relationships/image" Target="../media/image2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2.bin"/><Relationship Id="rId20" Type="http://schemas.openxmlformats.org/officeDocument/2006/relationships/oleObject" Target="../embeddings/oleObject624.bin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617.bin"/><Relationship Id="rId11" Type="http://schemas.openxmlformats.org/officeDocument/2006/relationships/image" Target="../media/image285.wmf"/><Relationship Id="rId5" Type="http://schemas.openxmlformats.org/officeDocument/2006/relationships/image" Target="../media/image282.wmf"/><Relationship Id="rId15" Type="http://schemas.openxmlformats.org/officeDocument/2006/relationships/image" Target="../media/image287.wmf"/><Relationship Id="rId10" Type="http://schemas.openxmlformats.org/officeDocument/2006/relationships/oleObject" Target="../embeddings/oleObject619.bin"/><Relationship Id="rId19" Type="http://schemas.openxmlformats.org/officeDocument/2006/relationships/image" Target="../media/image277.wmf"/><Relationship Id="rId4" Type="http://schemas.openxmlformats.org/officeDocument/2006/relationships/oleObject" Target="../embeddings/oleObject616.bin"/><Relationship Id="rId9" Type="http://schemas.openxmlformats.org/officeDocument/2006/relationships/image" Target="../media/image284.wmf"/><Relationship Id="rId14" Type="http://schemas.openxmlformats.org/officeDocument/2006/relationships/oleObject" Target="../embeddings/oleObject621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7.bin"/><Relationship Id="rId13" Type="http://schemas.openxmlformats.org/officeDocument/2006/relationships/image" Target="../media/image282.wmf"/><Relationship Id="rId18" Type="http://schemas.openxmlformats.org/officeDocument/2006/relationships/oleObject" Target="../embeddings/oleObject632.bin"/><Relationship Id="rId3" Type="http://schemas.openxmlformats.org/officeDocument/2006/relationships/image" Target="../media/image294.emf"/><Relationship Id="rId7" Type="http://schemas.openxmlformats.org/officeDocument/2006/relationships/image" Target="../media/image289.wmf"/><Relationship Id="rId12" Type="http://schemas.openxmlformats.org/officeDocument/2006/relationships/oleObject" Target="../embeddings/oleObject629.bin"/><Relationship Id="rId17" Type="http://schemas.openxmlformats.org/officeDocument/2006/relationships/image" Target="../media/image29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1.bin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626.bin"/><Relationship Id="rId11" Type="http://schemas.openxmlformats.org/officeDocument/2006/relationships/image" Target="../media/image284.wmf"/><Relationship Id="rId5" Type="http://schemas.openxmlformats.org/officeDocument/2006/relationships/image" Target="../media/image277.wmf"/><Relationship Id="rId15" Type="http://schemas.openxmlformats.org/officeDocument/2006/relationships/image" Target="../media/image291.wmf"/><Relationship Id="rId10" Type="http://schemas.openxmlformats.org/officeDocument/2006/relationships/oleObject" Target="../embeddings/oleObject628.bin"/><Relationship Id="rId19" Type="http://schemas.openxmlformats.org/officeDocument/2006/relationships/image" Target="../media/image293.wmf"/><Relationship Id="rId4" Type="http://schemas.openxmlformats.org/officeDocument/2006/relationships/oleObject" Target="../embeddings/oleObject625.bin"/><Relationship Id="rId9" Type="http://schemas.openxmlformats.org/officeDocument/2006/relationships/image" Target="../media/image283.wmf"/><Relationship Id="rId14" Type="http://schemas.openxmlformats.org/officeDocument/2006/relationships/oleObject" Target="../embeddings/oleObject63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6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5.bin"/><Relationship Id="rId13" Type="http://schemas.openxmlformats.org/officeDocument/2006/relationships/image" Target="../media/image301.wmf"/><Relationship Id="rId3" Type="http://schemas.openxmlformats.org/officeDocument/2006/relationships/image" Target="../media/image296.png"/><Relationship Id="rId7" Type="http://schemas.openxmlformats.org/officeDocument/2006/relationships/image" Target="../media/image298.wmf"/><Relationship Id="rId12" Type="http://schemas.openxmlformats.org/officeDocument/2006/relationships/oleObject" Target="../embeddings/oleObject637.bin"/><Relationship Id="rId17" Type="http://schemas.openxmlformats.org/officeDocument/2006/relationships/image" Target="../media/image3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9.bin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634.bin"/><Relationship Id="rId11" Type="http://schemas.openxmlformats.org/officeDocument/2006/relationships/image" Target="../media/image300.wmf"/><Relationship Id="rId5" Type="http://schemas.openxmlformats.org/officeDocument/2006/relationships/image" Target="../media/image297.wmf"/><Relationship Id="rId15" Type="http://schemas.openxmlformats.org/officeDocument/2006/relationships/image" Target="../media/image302.wmf"/><Relationship Id="rId10" Type="http://schemas.openxmlformats.org/officeDocument/2006/relationships/oleObject" Target="../embeddings/oleObject636.bin"/><Relationship Id="rId4" Type="http://schemas.openxmlformats.org/officeDocument/2006/relationships/oleObject" Target="../embeddings/oleObject633.bin"/><Relationship Id="rId9" Type="http://schemas.openxmlformats.org/officeDocument/2006/relationships/image" Target="../media/image299.wmf"/><Relationship Id="rId14" Type="http://schemas.openxmlformats.org/officeDocument/2006/relationships/oleObject" Target="../embeddings/oleObject638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oleObject" Target="../embeddings/oleObject644.bin"/><Relationship Id="rId3" Type="http://schemas.openxmlformats.org/officeDocument/2006/relationships/image" Target="../media/image47.png"/><Relationship Id="rId7" Type="http://schemas.openxmlformats.org/officeDocument/2006/relationships/image" Target="../media/image305.wmf"/><Relationship Id="rId12" Type="http://schemas.openxmlformats.org/officeDocument/2006/relationships/image" Target="../media/image3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641.bin"/><Relationship Id="rId11" Type="http://schemas.openxmlformats.org/officeDocument/2006/relationships/oleObject" Target="../embeddings/oleObject643.bin"/><Relationship Id="rId5" Type="http://schemas.openxmlformats.org/officeDocument/2006/relationships/image" Target="../media/image304.wmf"/><Relationship Id="rId15" Type="http://schemas.openxmlformats.org/officeDocument/2006/relationships/oleObject" Target="../embeddings/oleObject645.bin"/><Relationship Id="rId10" Type="http://schemas.openxmlformats.org/officeDocument/2006/relationships/image" Target="../media/image306.wmf"/><Relationship Id="rId4" Type="http://schemas.openxmlformats.org/officeDocument/2006/relationships/oleObject" Target="../embeddings/oleObject640.bin"/><Relationship Id="rId9" Type="http://schemas.openxmlformats.org/officeDocument/2006/relationships/oleObject" Target="../embeddings/oleObject642.bin"/><Relationship Id="rId14" Type="http://schemas.openxmlformats.org/officeDocument/2006/relationships/image" Target="../media/image308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8.bin"/><Relationship Id="rId3" Type="http://schemas.openxmlformats.org/officeDocument/2006/relationships/oleObject" Target="../embeddings/oleObject646.bin"/><Relationship Id="rId7" Type="http://schemas.openxmlformats.org/officeDocument/2006/relationships/image" Target="../media/image3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647.bin"/><Relationship Id="rId11" Type="http://schemas.openxmlformats.org/officeDocument/2006/relationships/image" Target="../media/image312.wmf"/><Relationship Id="rId5" Type="http://schemas.openxmlformats.org/officeDocument/2006/relationships/image" Target="../media/image313.png"/><Relationship Id="rId10" Type="http://schemas.openxmlformats.org/officeDocument/2006/relationships/oleObject" Target="../embeddings/oleObject649.bin"/><Relationship Id="rId4" Type="http://schemas.openxmlformats.org/officeDocument/2006/relationships/image" Target="../media/image309.wmf"/><Relationship Id="rId9" Type="http://schemas.openxmlformats.org/officeDocument/2006/relationships/image" Target="../media/image311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2.bin"/><Relationship Id="rId13" Type="http://schemas.openxmlformats.org/officeDocument/2006/relationships/image" Target="../media/image318.wmf"/><Relationship Id="rId3" Type="http://schemas.openxmlformats.org/officeDocument/2006/relationships/image" Target="../media/image321.png"/><Relationship Id="rId7" Type="http://schemas.openxmlformats.org/officeDocument/2006/relationships/image" Target="../media/image315.wmf"/><Relationship Id="rId12" Type="http://schemas.openxmlformats.org/officeDocument/2006/relationships/oleObject" Target="../embeddings/oleObject654.bin"/><Relationship Id="rId17" Type="http://schemas.openxmlformats.org/officeDocument/2006/relationships/image" Target="../media/image3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56.bin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651.bin"/><Relationship Id="rId11" Type="http://schemas.openxmlformats.org/officeDocument/2006/relationships/image" Target="../media/image317.wmf"/><Relationship Id="rId5" Type="http://schemas.openxmlformats.org/officeDocument/2006/relationships/image" Target="../media/image314.wmf"/><Relationship Id="rId15" Type="http://schemas.openxmlformats.org/officeDocument/2006/relationships/image" Target="../media/image319.wmf"/><Relationship Id="rId10" Type="http://schemas.openxmlformats.org/officeDocument/2006/relationships/oleObject" Target="../embeddings/oleObject653.bin"/><Relationship Id="rId4" Type="http://schemas.openxmlformats.org/officeDocument/2006/relationships/oleObject" Target="../embeddings/oleObject650.bin"/><Relationship Id="rId9" Type="http://schemas.openxmlformats.org/officeDocument/2006/relationships/image" Target="../media/image316.wmf"/><Relationship Id="rId14" Type="http://schemas.openxmlformats.org/officeDocument/2006/relationships/oleObject" Target="../embeddings/oleObject655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9.bin"/><Relationship Id="rId13" Type="http://schemas.openxmlformats.org/officeDocument/2006/relationships/image" Target="../media/image318.wmf"/><Relationship Id="rId18" Type="http://schemas.openxmlformats.org/officeDocument/2006/relationships/oleObject" Target="../embeddings/oleObject664.bin"/><Relationship Id="rId3" Type="http://schemas.openxmlformats.org/officeDocument/2006/relationships/image" Target="../media/image321.png"/><Relationship Id="rId21" Type="http://schemas.openxmlformats.org/officeDocument/2006/relationships/image" Target="../media/image319.wmf"/><Relationship Id="rId7" Type="http://schemas.openxmlformats.org/officeDocument/2006/relationships/image" Target="../media/image315.wmf"/><Relationship Id="rId12" Type="http://schemas.openxmlformats.org/officeDocument/2006/relationships/oleObject" Target="../embeddings/oleObject661.bin"/><Relationship Id="rId17" Type="http://schemas.openxmlformats.org/officeDocument/2006/relationships/image" Target="../media/image3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3.bin"/><Relationship Id="rId20" Type="http://schemas.openxmlformats.org/officeDocument/2006/relationships/oleObject" Target="../embeddings/oleObject665.bin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658.bin"/><Relationship Id="rId11" Type="http://schemas.openxmlformats.org/officeDocument/2006/relationships/image" Target="../media/image317.wmf"/><Relationship Id="rId5" Type="http://schemas.openxmlformats.org/officeDocument/2006/relationships/image" Target="../media/image314.wmf"/><Relationship Id="rId15" Type="http://schemas.openxmlformats.org/officeDocument/2006/relationships/image" Target="../media/image322.wmf"/><Relationship Id="rId23" Type="http://schemas.openxmlformats.org/officeDocument/2006/relationships/image" Target="../media/image325.wmf"/><Relationship Id="rId10" Type="http://schemas.openxmlformats.org/officeDocument/2006/relationships/oleObject" Target="../embeddings/oleObject660.bin"/><Relationship Id="rId19" Type="http://schemas.openxmlformats.org/officeDocument/2006/relationships/image" Target="../media/image324.wmf"/><Relationship Id="rId4" Type="http://schemas.openxmlformats.org/officeDocument/2006/relationships/oleObject" Target="../embeddings/oleObject657.bin"/><Relationship Id="rId9" Type="http://schemas.openxmlformats.org/officeDocument/2006/relationships/image" Target="../media/image316.wmf"/><Relationship Id="rId14" Type="http://schemas.openxmlformats.org/officeDocument/2006/relationships/oleObject" Target="../embeddings/oleObject662.bin"/><Relationship Id="rId22" Type="http://schemas.openxmlformats.org/officeDocument/2006/relationships/oleObject" Target="../embeddings/oleObject666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9.bin"/><Relationship Id="rId13" Type="http://schemas.openxmlformats.org/officeDocument/2006/relationships/image" Target="../media/image318.wmf"/><Relationship Id="rId3" Type="http://schemas.openxmlformats.org/officeDocument/2006/relationships/image" Target="../media/image321.png"/><Relationship Id="rId7" Type="http://schemas.openxmlformats.org/officeDocument/2006/relationships/image" Target="../media/image315.wmf"/><Relationship Id="rId12" Type="http://schemas.openxmlformats.org/officeDocument/2006/relationships/oleObject" Target="../embeddings/oleObject671.bin"/><Relationship Id="rId17" Type="http://schemas.openxmlformats.org/officeDocument/2006/relationships/image" Target="../media/image3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3.bin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668.bin"/><Relationship Id="rId11" Type="http://schemas.openxmlformats.org/officeDocument/2006/relationships/image" Target="../media/image317.wmf"/><Relationship Id="rId5" Type="http://schemas.openxmlformats.org/officeDocument/2006/relationships/image" Target="../media/image314.wmf"/><Relationship Id="rId15" Type="http://schemas.openxmlformats.org/officeDocument/2006/relationships/image" Target="../media/image326.wmf"/><Relationship Id="rId10" Type="http://schemas.openxmlformats.org/officeDocument/2006/relationships/oleObject" Target="../embeddings/oleObject670.bin"/><Relationship Id="rId4" Type="http://schemas.openxmlformats.org/officeDocument/2006/relationships/oleObject" Target="../embeddings/oleObject667.bin"/><Relationship Id="rId9" Type="http://schemas.openxmlformats.org/officeDocument/2006/relationships/image" Target="../media/image316.wmf"/><Relationship Id="rId14" Type="http://schemas.openxmlformats.org/officeDocument/2006/relationships/oleObject" Target="../embeddings/oleObject672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6.bin"/><Relationship Id="rId13" Type="http://schemas.openxmlformats.org/officeDocument/2006/relationships/oleObject" Target="../embeddings/oleObject678.bin"/><Relationship Id="rId18" Type="http://schemas.openxmlformats.org/officeDocument/2006/relationships/image" Target="../media/image334.wmf"/><Relationship Id="rId26" Type="http://schemas.openxmlformats.org/officeDocument/2006/relationships/image" Target="../media/image338.wmf"/><Relationship Id="rId3" Type="http://schemas.openxmlformats.org/officeDocument/2006/relationships/image" Target="../media/image341.png"/><Relationship Id="rId21" Type="http://schemas.openxmlformats.org/officeDocument/2006/relationships/oleObject" Target="../embeddings/oleObject682.bin"/><Relationship Id="rId7" Type="http://schemas.openxmlformats.org/officeDocument/2006/relationships/image" Target="../media/image329.wmf"/><Relationship Id="rId12" Type="http://schemas.openxmlformats.org/officeDocument/2006/relationships/image" Target="../media/image331.wmf"/><Relationship Id="rId17" Type="http://schemas.openxmlformats.org/officeDocument/2006/relationships/oleObject" Target="../embeddings/oleObject680.bin"/><Relationship Id="rId25" Type="http://schemas.openxmlformats.org/officeDocument/2006/relationships/oleObject" Target="../embeddings/oleObject6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3.wmf"/><Relationship Id="rId20" Type="http://schemas.openxmlformats.org/officeDocument/2006/relationships/image" Target="../media/image335.wmf"/><Relationship Id="rId29" Type="http://schemas.openxmlformats.org/officeDocument/2006/relationships/oleObject" Target="../embeddings/oleObject686.bin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675.bin"/><Relationship Id="rId11" Type="http://schemas.openxmlformats.org/officeDocument/2006/relationships/oleObject" Target="../embeddings/oleObject677.bin"/><Relationship Id="rId24" Type="http://schemas.openxmlformats.org/officeDocument/2006/relationships/image" Target="../media/image337.wmf"/><Relationship Id="rId5" Type="http://schemas.openxmlformats.org/officeDocument/2006/relationships/image" Target="../media/image328.wmf"/><Relationship Id="rId15" Type="http://schemas.openxmlformats.org/officeDocument/2006/relationships/oleObject" Target="../embeddings/oleObject679.bin"/><Relationship Id="rId23" Type="http://schemas.openxmlformats.org/officeDocument/2006/relationships/oleObject" Target="../embeddings/oleObject683.bin"/><Relationship Id="rId28" Type="http://schemas.openxmlformats.org/officeDocument/2006/relationships/image" Target="../media/image339.wmf"/><Relationship Id="rId10" Type="http://schemas.openxmlformats.org/officeDocument/2006/relationships/image" Target="../media/image342.png"/><Relationship Id="rId19" Type="http://schemas.openxmlformats.org/officeDocument/2006/relationships/oleObject" Target="../embeddings/oleObject681.bin"/><Relationship Id="rId4" Type="http://schemas.openxmlformats.org/officeDocument/2006/relationships/oleObject" Target="../embeddings/oleObject674.bin"/><Relationship Id="rId9" Type="http://schemas.openxmlformats.org/officeDocument/2006/relationships/image" Target="../media/image330.wmf"/><Relationship Id="rId14" Type="http://schemas.openxmlformats.org/officeDocument/2006/relationships/image" Target="../media/image332.wmf"/><Relationship Id="rId22" Type="http://schemas.openxmlformats.org/officeDocument/2006/relationships/image" Target="../media/image336.wmf"/><Relationship Id="rId27" Type="http://schemas.openxmlformats.org/officeDocument/2006/relationships/oleObject" Target="../embeddings/oleObject685.bin"/><Relationship Id="rId30" Type="http://schemas.openxmlformats.org/officeDocument/2006/relationships/image" Target="../media/image340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9.bin"/><Relationship Id="rId13" Type="http://schemas.openxmlformats.org/officeDocument/2006/relationships/oleObject" Target="../embeddings/oleObject691.bin"/><Relationship Id="rId3" Type="http://schemas.openxmlformats.org/officeDocument/2006/relationships/image" Target="../media/image281.png"/><Relationship Id="rId7" Type="http://schemas.openxmlformats.org/officeDocument/2006/relationships/image" Target="../media/image277.wmf"/><Relationship Id="rId12" Type="http://schemas.openxmlformats.org/officeDocument/2006/relationships/image" Target="../media/image3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688.bin"/><Relationship Id="rId11" Type="http://schemas.openxmlformats.org/officeDocument/2006/relationships/oleObject" Target="../embeddings/oleObject690.bin"/><Relationship Id="rId5" Type="http://schemas.openxmlformats.org/officeDocument/2006/relationships/image" Target="../media/image343.wmf"/><Relationship Id="rId10" Type="http://schemas.openxmlformats.org/officeDocument/2006/relationships/image" Target="../media/image345.png"/><Relationship Id="rId4" Type="http://schemas.openxmlformats.org/officeDocument/2006/relationships/oleObject" Target="../embeddings/oleObject687.bin"/><Relationship Id="rId9" Type="http://schemas.openxmlformats.org/officeDocument/2006/relationships/image" Target="../media/image344.wmf"/><Relationship Id="rId14" Type="http://schemas.openxmlformats.org/officeDocument/2006/relationships/image" Target="../media/image327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3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8.png"/><Relationship Id="rId4" Type="http://schemas.openxmlformats.org/officeDocument/2006/relationships/image" Target="../media/image3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3" Type="http://schemas.openxmlformats.org/officeDocument/2006/relationships/oleObject" Target="../embeddings/oleObject692.bin"/><Relationship Id="rId7" Type="http://schemas.openxmlformats.org/officeDocument/2006/relationships/image" Target="../media/image353.wmf"/><Relationship Id="rId12" Type="http://schemas.openxmlformats.org/officeDocument/2006/relationships/image" Target="../media/image3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693.bin"/><Relationship Id="rId11" Type="http://schemas.openxmlformats.org/officeDocument/2006/relationships/oleObject" Target="../embeddings/oleObject695.bin"/><Relationship Id="rId5" Type="http://schemas.openxmlformats.org/officeDocument/2006/relationships/image" Target="../media/image356.png"/><Relationship Id="rId10" Type="http://schemas.openxmlformats.org/officeDocument/2006/relationships/image" Target="../media/image354.wmf"/><Relationship Id="rId4" Type="http://schemas.openxmlformats.org/officeDocument/2006/relationships/image" Target="../media/image352.wmf"/><Relationship Id="rId9" Type="http://schemas.openxmlformats.org/officeDocument/2006/relationships/oleObject" Target="../embeddings/oleObject694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wmf"/><Relationship Id="rId13" Type="http://schemas.openxmlformats.org/officeDocument/2006/relationships/oleObject" Target="../embeddings/oleObject701.bin"/><Relationship Id="rId18" Type="http://schemas.openxmlformats.org/officeDocument/2006/relationships/image" Target="../media/image365.wmf"/><Relationship Id="rId3" Type="http://schemas.openxmlformats.org/officeDocument/2006/relationships/oleObject" Target="../embeddings/oleObject696.bin"/><Relationship Id="rId7" Type="http://schemas.openxmlformats.org/officeDocument/2006/relationships/oleObject" Target="../embeddings/oleObject698.bin"/><Relationship Id="rId12" Type="http://schemas.openxmlformats.org/officeDocument/2006/relationships/image" Target="../media/image362.wmf"/><Relationship Id="rId17" Type="http://schemas.openxmlformats.org/officeDocument/2006/relationships/oleObject" Target="../embeddings/oleObject7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4.wmf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59.wmf"/><Relationship Id="rId11" Type="http://schemas.openxmlformats.org/officeDocument/2006/relationships/oleObject" Target="../embeddings/oleObject700.bin"/><Relationship Id="rId5" Type="http://schemas.openxmlformats.org/officeDocument/2006/relationships/oleObject" Target="../embeddings/oleObject697.bin"/><Relationship Id="rId15" Type="http://schemas.openxmlformats.org/officeDocument/2006/relationships/oleObject" Target="../embeddings/oleObject702.bin"/><Relationship Id="rId10" Type="http://schemas.openxmlformats.org/officeDocument/2006/relationships/image" Target="../media/image361.wmf"/><Relationship Id="rId4" Type="http://schemas.openxmlformats.org/officeDocument/2006/relationships/image" Target="../media/image358.wmf"/><Relationship Id="rId9" Type="http://schemas.openxmlformats.org/officeDocument/2006/relationships/oleObject" Target="../embeddings/oleObject699.bin"/><Relationship Id="rId14" Type="http://schemas.openxmlformats.org/officeDocument/2006/relationships/image" Target="../media/image363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36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Lecture 23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Filters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870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Firsr</a:t>
            </a:r>
            <a:r>
              <a:rPr lang="en-US" altLang="zh-TW" dirty="0"/>
              <a:t>-order </a:t>
            </a:r>
            <a:r>
              <a:rPr lang="en-US" altLang="zh-TW" dirty="0" smtClean="0"/>
              <a:t>Filters - Case 1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62914"/>
              </p:ext>
            </p:extLst>
          </p:nvPr>
        </p:nvGraphicFramePr>
        <p:xfrm>
          <a:off x="1064387" y="2533866"/>
          <a:ext cx="196373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0" name="方程式" r:id="rId3" imgW="939600" imgH="419040" progId="Equation.3">
                  <p:embed/>
                </p:oleObj>
              </mc:Choice>
              <mc:Fallback>
                <p:oleObj name="方程式" r:id="rId3" imgW="939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387" y="2533866"/>
                        <a:ext cx="196373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1779906" y="4862122"/>
            <a:ext cx="43518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4810973" y="2039018"/>
            <a:ext cx="0" cy="395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2721823" y="4760522"/>
            <a:ext cx="203200" cy="203200"/>
            <a:chOff x="2065867" y="3437467"/>
            <a:chExt cx="203200" cy="203200"/>
          </a:xfrm>
        </p:grpSpPr>
        <p:cxnSp>
          <p:nvCxnSpPr>
            <p:cNvPr id="10" name="直線接點 9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1739689" y="5238287"/>
            <a:ext cx="237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Pole p is on the negative real axis</a:t>
            </a:r>
            <a:endParaRPr lang="zh-TW" altLang="en-US" sz="2400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248981"/>
              </p:ext>
            </p:extLst>
          </p:nvPr>
        </p:nvGraphicFramePr>
        <p:xfrm>
          <a:off x="6131773" y="4883920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1" name="方程式" r:id="rId5" imgW="152280" imgH="139680" progId="Equation.3">
                  <p:embed/>
                </p:oleObj>
              </mc:Choice>
              <mc:Fallback>
                <p:oleObj name="方程式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773" y="4883920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406317"/>
              </p:ext>
            </p:extLst>
          </p:nvPr>
        </p:nvGraphicFramePr>
        <p:xfrm>
          <a:off x="4956230" y="1985247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2" name="方程式" r:id="rId7" imgW="152280" imgH="139680" progId="Equation.3">
                  <p:embed/>
                </p:oleObj>
              </mc:Choice>
              <mc:Fallback>
                <p:oleObj name="方程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230" y="1985247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橢圓 15"/>
          <p:cNvSpPr/>
          <p:nvPr/>
        </p:nvSpPr>
        <p:spPr>
          <a:xfrm>
            <a:off x="4709554" y="4201653"/>
            <a:ext cx="193047" cy="1595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709554" y="2863920"/>
            <a:ext cx="193047" cy="1595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endCxn id="16" idx="2"/>
          </p:cNvCxnSpPr>
          <p:nvPr/>
        </p:nvCxnSpPr>
        <p:spPr>
          <a:xfrm flipV="1">
            <a:off x="2925023" y="4281425"/>
            <a:ext cx="1784531" cy="52989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7" idx="3"/>
          </p:cNvCxnSpPr>
          <p:nvPr/>
        </p:nvCxnSpPr>
        <p:spPr>
          <a:xfrm flipV="1">
            <a:off x="2874314" y="3000098"/>
            <a:ext cx="1863511" cy="181122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883599" y="3476904"/>
            <a:ext cx="287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Magnitude decrease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883599" y="3960366"/>
            <a:ext cx="265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Phase decrease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511591" y="2978584"/>
            <a:ext cx="208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As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increases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82291" y="1985247"/>
            <a:ext cx="237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err="1" smtClean="0"/>
              <a:t>Lowpass</a:t>
            </a:r>
            <a:r>
              <a:rPr lang="en-US" altLang="zh-TW" sz="2800" b="1" i="1" u="sng" dirty="0" smtClean="0"/>
              <a:t> filter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7798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7" grpId="0" animBg="1"/>
      <p:bldP spid="23" grpId="0"/>
      <p:bldP spid="25" grpId="0"/>
      <p:bldP spid="26" grpId="0"/>
      <p:bldP spid="2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4" y="1690689"/>
            <a:ext cx="7767871" cy="4367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81250" y="1204159"/>
            <a:ext cx="590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https://www.youtube.com/watch?v=3I62Xfhts9k</a:t>
            </a:r>
          </a:p>
        </p:txBody>
      </p:sp>
    </p:spTree>
    <p:extLst>
      <p:ext uri="{BB962C8B-B14F-4D97-AF65-F5344CB8AC3E}">
        <p14:creationId xmlns:p14="http://schemas.microsoft.com/office/powerpoint/2010/main" val="37743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98" y="-15011"/>
            <a:ext cx="8231404" cy="70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From Wiki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hlinkClick r:id="rId2" tooltip="Butterworth filter"/>
              </a:rPr>
              <a:t>Butterworth filter</a:t>
            </a:r>
            <a:r>
              <a:rPr lang="en-US" altLang="zh-TW" dirty="0"/>
              <a:t> – maximally flat in </a:t>
            </a:r>
            <a:r>
              <a:rPr lang="en-US" altLang="zh-TW" dirty="0" err="1"/>
              <a:t>passband</a:t>
            </a:r>
            <a:r>
              <a:rPr lang="en-US" altLang="zh-TW" dirty="0"/>
              <a:t> and </a:t>
            </a:r>
            <a:r>
              <a:rPr lang="en-US" altLang="zh-TW" dirty="0" err="1"/>
              <a:t>stopband</a:t>
            </a:r>
            <a:r>
              <a:rPr lang="en-US" altLang="zh-TW" dirty="0"/>
              <a:t> for the given order</a:t>
            </a:r>
          </a:p>
          <a:p>
            <a:r>
              <a:rPr lang="en-US" altLang="zh-TW" dirty="0" err="1">
                <a:hlinkClick r:id="rId3" tooltip="Chebyshev filter"/>
              </a:rPr>
              <a:t>Chebyshev</a:t>
            </a:r>
            <a:r>
              <a:rPr lang="en-US" altLang="zh-TW" dirty="0">
                <a:hlinkClick r:id="rId3" tooltip="Chebyshev filter"/>
              </a:rPr>
              <a:t> filter (Type I)</a:t>
            </a:r>
            <a:r>
              <a:rPr lang="en-US" altLang="zh-TW" dirty="0"/>
              <a:t> – maximally flat in </a:t>
            </a:r>
            <a:r>
              <a:rPr lang="en-US" altLang="zh-TW" dirty="0" err="1"/>
              <a:t>stopband</a:t>
            </a:r>
            <a:r>
              <a:rPr lang="en-US" altLang="zh-TW" dirty="0"/>
              <a:t>, sharper cutoff than Butterworth of same order</a:t>
            </a:r>
          </a:p>
          <a:p>
            <a:r>
              <a:rPr lang="en-US" altLang="zh-TW" dirty="0" err="1">
                <a:hlinkClick r:id="rId3" tooltip="Chebyshev filter"/>
              </a:rPr>
              <a:t>Chebyshev</a:t>
            </a:r>
            <a:r>
              <a:rPr lang="en-US" altLang="zh-TW" dirty="0">
                <a:hlinkClick r:id="rId3" tooltip="Chebyshev filter"/>
              </a:rPr>
              <a:t> filter (Type II)</a:t>
            </a:r>
            <a:r>
              <a:rPr lang="en-US" altLang="zh-TW" dirty="0"/>
              <a:t> – maximally flat in </a:t>
            </a:r>
            <a:r>
              <a:rPr lang="en-US" altLang="zh-TW" dirty="0" err="1"/>
              <a:t>passband</a:t>
            </a:r>
            <a:r>
              <a:rPr lang="en-US" altLang="zh-TW" dirty="0"/>
              <a:t>, sharper cutoff than Butterworth of same order</a:t>
            </a:r>
          </a:p>
          <a:p>
            <a:r>
              <a:rPr lang="en-US" altLang="zh-TW" dirty="0">
                <a:hlinkClick r:id="rId4" tooltip="Bessel filter"/>
              </a:rPr>
              <a:t>Bessel filter</a:t>
            </a:r>
            <a:r>
              <a:rPr lang="en-US" altLang="zh-TW" dirty="0"/>
              <a:t> – best pulse response for a given order because it has no group delay ripple</a:t>
            </a:r>
          </a:p>
          <a:p>
            <a:r>
              <a:rPr lang="en-US" altLang="zh-TW" dirty="0">
                <a:hlinkClick r:id="rId5" tooltip="Elliptic filter"/>
              </a:rPr>
              <a:t>Elliptic filter</a:t>
            </a:r>
            <a:r>
              <a:rPr lang="en-US" altLang="zh-TW" dirty="0"/>
              <a:t> – sharpest cutoff (narrowest transition between pass band and stop band) for the given order</a:t>
            </a:r>
          </a:p>
          <a:p>
            <a:r>
              <a:rPr lang="en-US" altLang="zh-TW" dirty="0" smtClean="0">
                <a:hlinkClick r:id="rId6" tooltip="Gaussian filter"/>
              </a:rPr>
              <a:t>Gaussian </a:t>
            </a:r>
            <a:r>
              <a:rPr lang="en-US" altLang="zh-TW" dirty="0">
                <a:hlinkClick r:id="rId6" tooltip="Gaussian filter"/>
              </a:rPr>
              <a:t>filter</a:t>
            </a:r>
            <a:r>
              <a:rPr lang="en-US" altLang="zh-TW" dirty="0"/>
              <a:t> – minimum group delay; gives no overshoot to a step function.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42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www.ti.com/lsds/ti/analog/webench/webench-filters.page</a:t>
            </a:r>
            <a:endParaRPr lang="en-US" altLang="zh-TW" dirty="0" smtClean="0"/>
          </a:p>
          <a:p>
            <a:r>
              <a:rPr lang="en-US" altLang="zh-TW" dirty="0"/>
              <a:t>http://www.analog.com/designtools/en/filterwizard/#/type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0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479426"/>
            <a:ext cx="78867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1939925"/>
            <a:ext cx="7886700" cy="4351338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36194" name="Picture 2" descr="http://sub.allaboutcircuits.com/images/quiz/00620x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79425"/>
            <a:ext cx="5941264" cy="59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http://sub.allaboutcircuits.com/images/quiz/00620x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041042"/>
            <a:ext cx="3267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7218" name="Picture 2" descr="http://sub.allaboutcircuits.com/images/quiz/02098x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6" y="1027907"/>
            <a:ext cx="4752859" cy="42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 descr="http://sub.allaboutcircuits.com/images/quiz/02098x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85" y="2404327"/>
            <a:ext cx="31146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6172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Suppose this band-stop filter were to suddenly start acting as a high-pass filter. Identify a single component failure that could cause this problem to occur: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8242" name="Picture 2" descr="http://sub.allaboutcircuits.com/images/quiz/00621x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96" y="3151188"/>
            <a:ext cx="4287269" cy="30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442604" y="56010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2C3E50"/>
                </a:solidFill>
                <a:latin typeface="Open Sans"/>
              </a:rPr>
              <a:t>If resistor R</a:t>
            </a:r>
            <a:r>
              <a:rPr lang="en-US" altLang="zh-TW" baseline="-25000" dirty="0">
                <a:solidFill>
                  <a:srgbClr val="2C3E50"/>
                </a:solidFill>
                <a:latin typeface="Open Sans"/>
              </a:rPr>
              <a:t>3</a:t>
            </a:r>
            <a:r>
              <a:rPr lang="en-US" altLang="zh-TW" dirty="0">
                <a:solidFill>
                  <a:srgbClr val="2C3E50"/>
                </a:solidFill>
                <a:latin typeface="Open Sans"/>
              </a:rPr>
              <a:t> failed open, it would cause this problem. However, this is not the </a:t>
            </a:r>
            <a:r>
              <a:rPr lang="en-US" altLang="zh-TW" i="1" dirty="0">
                <a:solidFill>
                  <a:srgbClr val="2C3E50"/>
                </a:solidFill>
                <a:latin typeface="Open Sans"/>
              </a:rPr>
              <a:t>only</a:t>
            </a:r>
            <a:r>
              <a:rPr lang="en-US" altLang="zh-TW" dirty="0">
                <a:solidFill>
                  <a:srgbClr val="2C3E50"/>
                </a:solidFill>
                <a:latin typeface="Open Sans"/>
              </a:rPr>
              <a:t> failure that could cause the same type of problem!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Firsr</a:t>
            </a:r>
            <a:r>
              <a:rPr lang="en-US" altLang="zh-TW" dirty="0"/>
              <a:t>-order Filters - Case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Amplitude of the transfer function of the first-order low pass filter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66" y="2591920"/>
            <a:ext cx="3864078" cy="203027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33855" y="2989641"/>
            <a:ext cx="181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Ideal </a:t>
            </a:r>
            <a:r>
              <a:rPr lang="en-US" altLang="zh-TW" sz="2400" b="1" i="1" u="sng" dirty="0" err="1" smtClean="0"/>
              <a:t>Lowpass</a:t>
            </a:r>
            <a:r>
              <a:rPr lang="en-US" altLang="zh-TW" sz="2400" b="1" i="1" u="sng" dirty="0" smtClean="0"/>
              <a:t> filter</a:t>
            </a:r>
            <a:endParaRPr lang="zh-TW" altLang="en-US" sz="2400" b="1" i="1" u="sng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266" y="4658732"/>
            <a:ext cx="5256062" cy="212417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02867" y="4956293"/>
            <a:ext cx="181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First-order </a:t>
            </a:r>
            <a:r>
              <a:rPr lang="en-US" altLang="zh-TW" sz="2400" b="1" i="1" u="sng" dirty="0" err="1" smtClean="0"/>
              <a:t>Lowpass</a:t>
            </a:r>
            <a:r>
              <a:rPr lang="en-US" altLang="zh-TW" sz="2400" b="1" i="1" u="sng" dirty="0" smtClean="0"/>
              <a:t> filter</a:t>
            </a:r>
            <a:endParaRPr lang="zh-TW" alt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9518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 smtClean="0"/>
              <a:t>Find cut-off </a:t>
            </a:r>
            <a:r>
              <a:rPr lang="en-US" altLang="zh-TW" dirty="0"/>
              <a:t>frequency  </a:t>
            </a:r>
            <a:r>
              <a:rPr lang="el-GR" altLang="zh-TW" dirty="0"/>
              <a:t>ω</a:t>
            </a:r>
            <a:r>
              <a:rPr lang="en-US" altLang="zh-TW" baseline="-25000" dirty="0"/>
              <a:t>co</a:t>
            </a:r>
            <a:r>
              <a:rPr lang="en-US" altLang="zh-TW" dirty="0"/>
              <a:t>  </a:t>
            </a:r>
            <a:r>
              <a:rPr lang="en-US" altLang="zh-TW" dirty="0" smtClean="0"/>
              <a:t>of the first-order low pass filter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Firsr</a:t>
            </a:r>
            <a:r>
              <a:rPr lang="en-US" altLang="zh-TW" dirty="0"/>
              <a:t>-order </a:t>
            </a:r>
            <a:r>
              <a:rPr lang="en-US" altLang="zh-TW" dirty="0" smtClean="0"/>
              <a:t>Filters - Case 1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88989"/>
              </p:ext>
            </p:extLst>
          </p:nvPr>
        </p:nvGraphicFramePr>
        <p:xfrm>
          <a:off x="906224" y="3123130"/>
          <a:ext cx="196373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1" name="方程式" r:id="rId4" imgW="939600" imgH="419040" progId="Equation.3">
                  <p:embed/>
                </p:oleObj>
              </mc:Choice>
              <mc:Fallback>
                <p:oleObj name="方程式" r:id="rId4" imgW="939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224" y="3123130"/>
                        <a:ext cx="196373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1047007" y="5432349"/>
            <a:ext cx="37643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4078074" y="2609245"/>
            <a:ext cx="0" cy="395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1988924" y="5330749"/>
            <a:ext cx="203200" cy="203200"/>
            <a:chOff x="2065867" y="3437467"/>
            <a:chExt cx="203200" cy="203200"/>
          </a:xfrm>
        </p:grpSpPr>
        <p:cxnSp>
          <p:nvCxnSpPr>
            <p:cNvPr id="10" name="直線接點 9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03876"/>
              </p:ext>
            </p:extLst>
          </p:nvPr>
        </p:nvGraphicFramePr>
        <p:xfrm>
          <a:off x="4578931" y="553394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2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931" y="553394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76839"/>
              </p:ext>
            </p:extLst>
          </p:nvPr>
        </p:nvGraphicFramePr>
        <p:xfrm>
          <a:off x="4223331" y="2555474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3" name="方程式" r:id="rId8" imgW="152280" imgH="139680" progId="Equation.3">
                  <p:embed/>
                </p:oleObj>
              </mc:Choice>
              <mc:Fallback>
                <p:oleObj name="方程式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331" y="2555474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橢圓 15"/>
          <p:cNvSpPr/>
          <p:nvPr/>
        </p:nvSpPr>
        <p:spPr>
          <a:xfrm>
            <a:off x="3976655" y="4771880"/>
            <a:ext cx="193047" cy="1595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976655" y="3434147"/>
            <a:ext cx="193047" cy="1595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endCxn id="16" idx="2"/>
          </p:cNvCxnSpPr>
          <p:nvPr/>
        </p:nvCxnSpPr>
        <p:spPr>
          <a:xfrm flipV="1">
            <a:off x="2192124" y="4851652"/>
            <a:ext cx="1784531" cy="52989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7" idx="3"/>
          </p:cNvCxnSpPr>
          <p:nvPr/>
        </p:nvCxnSpPr>
        <p:spPr>
          <a:xfrm flipV="1">
            <a:off x="2141415" y="3570325"/>
            <a:ext cx="1863511" cy="181122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770737" y="2609245"/>
            <a:ext cx="237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err="1" smtClean="0"/>
              <a:t>Lowpass</a:t>
            </a:r>
            <a:r>
              <a:rPr lang="en-US" altLang="zh-TW" sz="2800" b="1" i="1" u="sng" dirty="0" smtClean="0"/>
              <a:t> filter</a:t>
            </a:r>
            <a:endParaRPr lang="zh-TW" altLang="en-US" sz="2800" b="1" i="1" u="sng" dirty="0"/>
          </a:p>
        </p:txBody>
      </p:sp>
      <p:grpSp>
        <p:nvGrpSpPr>
          <p:cNvPr id="7" name="群組 6"/>
          <p:cNvGrpSpPr/>
          <p:nvPr/>
        </p:nvGrpSpPr>
        <p:grpSpPr>
          <a:xfrm>
            <a:off x="2077167" y="5557838"/>
            <a:ext cx="1970010" cy="425450"/>
            <a:chOff x="2827319" y="5482459"/>
            <a:chExt cx="1970010" cy="425450"/>
          </a:xfrm>
        </p:grpSpPr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6522719"/>
                </p:ext>
              </p:extLst>
            </p:nvPr>
          </p:nvGraphicFramePr>
          <p:xfrm>
            <a:off x="3596540" y="5482459"/>
            <a:ext cx="50482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4" name="方程式" r:id="rId10" imgW="241200" imgH="203040" progId="Equation.3">
                    <p:embed/>
                  </p:oleObj>
                </mc:Choice>
                <mc:Fallback>
                  <p:oleObj name="方程式" r:id="rId10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6540" y="5482459"/>
                          <a:ext cx="504825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直線單箭頭接點 4"/>
            <p:cNvCxnSpPr/>
            <p:nvPr/>
          </p:nvCxnSpPr>
          <p:spPr>
            <a:xfrm>
              <a:off x="2827319" y="5524818"/>
              <a:ext cx="197001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字方塊 27"/>
          <p:cNvSpPr txBox="1"/>
          <p:nvPr/>
        </p:nvSpPr>
        <p:spPr>
          <a:xfrm>
            <a:off x="5299972" y="2608057"/>
            <a:ext cx="208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At DC</a:t>
            </a:r>
            <a:endParaRPr lang="zh-TW" altLang="en-US" sz="2400" dirty="0"/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29532"/>
              </p:ext>
            </p:extLst>
          </p:nvPr>
        </p:nvGraphicFramePr>
        <p:xfrm>
          <a:off x="5961063" y="3042432"/>
          <a:ext cx="1752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5" name="方程式" r:id="rId12" imgW="838080" imgH="419040" progId="Equation.3">
                  <p:embed/>
                </p:oleObj>
              </mc:Choice>
              <mc:Fallback>
                <p:oleObj name="方程式" r:id="rId12" imgW="838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3042432"/>
                        <a:ext cx="17526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76676"/>
              </p:ext>
            </p:extLst>
          </p:nvPr>
        </p:nvGraphicFramePr>
        <p:xfrm>
          <a:off x="5686425" y="4883932"/>
          <a:ext cx="24955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6" name="方程式" r:id="rId14" imgW="1193760" imgH="419040" progId="Equation.3">
                  <p:embed/>
                </p:oleObj>
              </mc:Choice>
              <mc:Fallback>
                <p:oleObj name="方程式" r:id="rId14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4883932"/>
                        <a:ext cx="24955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75740"/>
              </p:ext>
            </p:extLst>
          </p:nvPr>
        </p:nvGraphicFramePr>
        <p:xfrm>
          <a:off x="6875463" y="5989372"/>
          <a:ext cx="1193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7" name="方程式" r:id="rId16" imgW="571320" imgH="228600" progId="Equation.3">
                  <p:embed/>
                </p:oleObj>
              </mc:Choice>
              <mc:Fallback>
                <p:oleObj name="方程式" r:id="rId16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5989372"/>
                        <a:ext cx="1193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5279442" y="3982341"/>
            <a:ext cx="378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cut-off frequency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co</a:t>
            </a:r>
            <a:r>
              <a:rPr lang="en-US" altLang="zh-TW" sz="2400" dirty="0" smtClean="0"/>
              <a:t> such that </a:t>
            </a:r>
            <a:endParaRPr lang="zh-TW" altLang="en-US" sz="2400" dirty="0"/>
          </a:p>
        </p:txBody>
      </p:sp>
      <p:sp>
        <p:nvSpPr>
          <p:cNvPr id="24" name="向右箭號 23"/>
          <p:cNvSpPr/>
          <p:nvPr/>
        </p:nvSpPr>
        <p:spPr>
          <a:xfrm>
            <a:off x="5903346" y="5989268"/>
            <a:ext cx="931653" cy="47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0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778" y="363025"/>
            <a:ext cx="7886700" cy="1325563"/>
          </a:xfrm>
        </p:spPr>
        <p:txBody>
          <a:bodyPr/>
          <a:lstStyle/>
          <a:p>
            <a:r>
              <a:rPr lang="en-US" altLang="zh-TW" dirty="0" err="1"/>
              <a:t>Firsr</a:t>
            </a:r>
            <a:r>
              <a:rPr lang="en-US" altLang="zh-TW" dirty="0"/>
              <a:t>-order Filters - Case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47089"/>
              </p:ext>
            </p:extLst>
          </p:nvPr>
        </p:nvGraphicFramePr>
        <p:xfrm>
          <a:off x="1491477" y="1545131"/>
          <a:ext cx="19637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25" name="方程式" r:id="rId4" imgW="939600" imgH="419040" progId="Equation.3">
                  <p:embed/>
                </p:oleObj>
              </mc:Choice>
              <mc:Fallback>
                <p:oleObj name="方程式" r:id="rId4" imgW="939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477" y="1545131"/>
                        <a:ext cx="19637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186307" y="5404645"/>
            <a:ext cx="41317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3014494" y="2564289"/>
            <a:ext cx="0" cy="32198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908091" y="5303045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25474"/>
              </p:ext>
            </p:extLst>
          </p:nvPr>
        </p:nvGraphicFramePr>
        <p:xfrm>
          <a:off x="4318041" y="5426443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26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41" y="5426443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62796"/>
              </p:ext>
            </p:extLst>
          </p:nvPr>
        </p:nvGraphicFramePr>
        <p:xfrm>
          <a:off x="3142498" y="2527770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27" name="方程式" r:id="rId8" imgW="152280" imgH="139680" progId="Equation.3">
                  <p:embed/>
                </p:oleObj>
              </mc:Choice>
              <mc:Fallback>
                <p:oleObj name="方程式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98" y="2527770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 12"/>
          <p:cNvSpPr/>
          <p:nvPr/>
        </p:nvSpPr>
        <p:spPr>
          <a:xfrm>
            <a:off x="2904091" y="4939670"/>
            <a:ext cx="212352" cy="1595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24" idx="7"/>
            <a:endCxn id="13" idx="3"/>
          </p:cNvCxnSpPr>
          <p:nvPr/>
        </p:nvCxnSpPr>
        <p:spPr>
          <a:xfrm flipV="1">
            <a:off x="2137748" y="5075848"/>
            <a:ext cx="797441" cy="2400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13" idx="2"/>
          </p:cNvCxnSpPr>
          <p:nvPr/>
        </p:nvCxnSpPr>
        <p:spPr>
          <a:xfrm flipV="1">
            <a:off x="1145797" y="5019442"/>
            <a:ext cx="1758294" cy="3633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266281" y="1564301"/>
            <a:ext cx="456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Case 2-1</a:t>
            </a:r>
            <a:r>
              <a:rPr lang="en-US" altLang="zh-TW" sz="2400" b="1" dirty="0" smtClean="0"/>
              <a:t>: Absolute value of zero is smaller than pole</a:t>
            </a:r>
            <a:endParaRPr lang="zh-TW" altLang="en-US" sz="24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58200" y="3269765"/>
            <a:ext cx="255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Zero can be positive or negative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1964306" y="5286112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4248499" y="2422691"/>
            <a:ext cx="5019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Magnitude is proportional to the length of </a:t>
            </a:r>
            <a:r>
              <a:rPr lang="en-US" altLang="zh-TW" sz="2400" dirty="0" smtClean="0">
                <a:solidFill>
                  <a:srgbClr val="00B050"/>
                </a:solidFill>
              </a:rPr>
              <a:t>green</a:t>
            </a:r>
            <a:r>
              <a:rPr lang="en-US" altLang="zh-TW" sz="2400" dirty="0" smtClean="0"/>
              <a:t> line </a:t>
            </a:r>
            <a:r>
              <a:rPr lang="en-US" altLang="zh-TW" sz="2400" b="1" i="1" dirty="0" smtClean="0"/>
              <a:t>divided by </a:t>
            </a:r>
            <a:r>
              <a:rPr lang="en-US" altLang="zh-TW" sz="2400" dirty="0" smtClean="0"/>
              <a:t>the length of the </a:t>
            </a:r>
            <a:r>
              <a:rPr lang="en-US" altLang="zh-TW" sz="2400" dirty="0" smtClean="0">
                <a:solidFill>
                  <a:srgbClr val="0000FF"/>
                </a:solidFill>
              </a:rPr>
              <a:t>blue</a:t>
            </a:r>
            <a:r>
              <a:rPr lang="en-US" altLang="zh-TW" sz="2400" dirty="0" smtClean="0"/>
              <a:t> line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266281" y="3596574"/>
            <a:ext cx="391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Low frequency </a:t>
            </a:r>
            <a:r>
              <a:rPr lang="en-US" altLang="zh-TW" sz="2400" dirty="0"/>
              <a:t>≈ |z</a:t>
            </a:r>
            <a:r>
              <a:rPr lang="en-US" altLang="zh-TW" sz="2400" dirty="0" smtClean="0"/>
              <a:t>|/|p|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013912" y="4452780"/>
            <a:ext cx="37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low frequency signal will be attenuated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5013912" y="5216435"/>
            <a:ext cx="384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z=0, the low frequency can be completely block</a:t>
            </a:r>
            <a:endParaRPr lang="zh-TW" altLang="en-US" sz="2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5250245" y="6062241"/>
            <a:ext cx="2843656" cy="461665"/>
            <a:chOff x="5250245" y="6062241"/>
            <a:chExt cx="2843656" cy="461665"/>
          </a:xfrm>
        </p:grpSpPr>
        <p:sp>
          <p:nvSpPr>
            <p:cNvPr id="30" name="文字方塊 29"/>
            <p:cNvSpPr txBox="1"/>
            <p:nvPr/>
          </p:nvSpPr>
          <p:spPr>
            <a:xfrm>
              <a:off x="6031167" y="6062241"/>
              <a:ext cx="2062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/>
                <a:t>Not a low pass</a:t>
              </a:r>
              <a:endParaRPr lang="zh-TW" altLang="en-US" sz="2400" b="1" dirty="0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5250245" y="6130790"/>
              <a:ext cx="631360" cy="3800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005751" y="5958560"/>
            <a:ext cx="1970010" cy="425450"/>
            <a:chOff x="2827319" y="5482459"/>
            <a:chExt cx="1970010" cy="425450"/>
          </a:xfrm>
        </p:grpSpPr>
        <p:graphicFrame>
          <p:nvGraphicFramePr>
            <p:cNvPr id="3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1508472"/>
                </p:ext>
              </p:extLst>
            </p:nvPr>
          </p:nvGraphicFramePr>
          <p:xfrm>
            <a:off x="3596540" y="5482459"/>
            <a:ext cx="50482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28" name="方程式" r:id="rId10" imgW="241200" imgH="203040" progId="Equation.3">
                    <p:embed/>
                  </p:oleObj>
                </mc:Choice>
                <mc:Fallback>
                  <p:oleObj name="方程式" r:id="rId10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6540" y="5482459"/>
                          <a:ext cx="504825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直線單箭頭接點 37"/>
            <p:cNvCxnSpPr/>
            <p:nvPr/>
          </p:nvCxnSpPr>
          <p:spPr>
            <a:xfrm>
              <a:off x="2827319" y="5524818"/>
              <a:ext cx="197001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2137748" y="5499161"/>
            <a:ext cx="838013" cy="425450"/>
            <a:chOff x="2935578" y="4877628"/>
            <a:chExt cx="838013" cy="425450"/>
          </a:xfrm>
        </p:grpSpPr>
        <p:graphicFrame>
          <p:nvGraphicFramePr>
            <p:cNvPr id="4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646236"/>
                </p:ext>
              </p:extLst>
            </p:nvPr>
          </p:nvGraphicFramePr>
          <p:xfrm>
            <a:off x="3142365" y="4877628"/>
            <a:ext cx="452437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29" name="方程式" r:id="rId12" imgW="215640" imgH="203040" progId="Equation.3">
                    <p:embed/>
                  </p:oleObj>
                </mc:Choice>
                <mc:Fallback>
                  <p:oleObj name="方程式" r:id="rId12" imgW="215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365" y="4877628"/>
                          <a:ext cx="452437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直線單箭頭接點 40"/>
            <p:cNvCxnSpPr/>
            <p:nvPr/>
          </p:nvCxnSpPr>
          <p:spPr>
            <a:xfrm>
              <a:off x="2935578" y="4906308"/>
              <a:ext cx="838013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字方塊 41"/>
          <p:cNvSpPr txBox="1"/>
          <p:nvPr/>
        </p:nvSpPr>
        <p:spPr>
          <a:xfrm>
            <a:off x="4599568" y="4017561"/>
            <a:ext cx="257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Because |z|&lt;|p|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80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2" grpId="0"/>
      <p:bldP spid="24" grpId="0" animBg="1"/>
      <p:bldP spid="32" grpId="0"/>
      <p:bldP spid="33" grpId="0"/>
      <p:bldP spid="34" grpId="0"/>
      <p:bldP spid="35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778" y="363025"/>
            <a:ext cx="7886700" cy="1325563"/>
          </a:xfrm>
        </p:spPr>
        <p:txBody>
          <a:bodyPr/>
          <a:lstStyle/>
          <a:p>
            <a:r>
              <a:rPr lang="en-US" altLang="zh-TW" dirty="0" err="1"/>
              <a:t>Firsr</a:t>
            </a:r>
            <a:r>
              <a:rPr lang="en-US" altLang="zh-TW" dirty="0"/>
              <a:t>-order Filters - Case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91477" y="1545131"/>
          <a:ext cx="19637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88" name="方程式" r:id="rId4" imgW="939600" imgH="419040" progId="Equation.3">
                  <p:embed/>
                </p:oleObj>
              </mc:Choice>
              <mc:Fallback>
                <p:oleObj name="方程式" r:id="rId4" imgW="939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477" y="1545131"/>
                        <a:ext cx="19637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186307" y="5404645"/>
            <a:ext cx="41317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3014494" y="2564289"/>
            <a:ext cx="0" cy="32198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908091" y="5303045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4318041" y="5426443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89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41" y="5426443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3142498" y="2527770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90" name="方程式" r:id="rId8" imgW="152280" imgH="139680" progId="Equation.3">
                  <p:embed/>
                </p:oleObj>
              </mc:Choice>
              <mc:Fallback>
                <p:oleObj name="方程式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98" y="2527770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 12"/>
          <p:cNvSpPr/>
          <p:nvPr/>
        </p:nvSpPr>
        <p:spPr>
          <a:xfrm>
            <a:off x="2904091" y="2746801"/>
            <a:ext cx="212352" cy="1595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24" idx="7"/>
            <a:endCxn id="13" idx="3"/>
          </p:cNvCxnSpPr>
          <p:nvPr/>
        </p:nvCxnSpPr>
        <p:spPr>
          <a:xfrm flipV="1">
            <a:off x="2137748" y="2882979"/>
            <a:ext cx="797441" cy="24328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13" idx="2"/>
          </p:cNvCxnSpPr>
          <p:nvPr/>
        </p:nvCxnSpPr>
        <p:spPr>
          <a:xfrm flipV="1">
            <a:off x="1032330" y="2826573"/>
            <a:ext cx="1871761" cy="256081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266281" y="1564301"/>
            <a:ext cx="456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Case 2-1</a:t>
            </a:r>
            <a:r>
              <a:rPr lang="en-US" altLang="zh-TW" sz="2400" b="1" dirty="0" smtClean="0"/>
              <a:t>: Absolute value of zero is smaller than pole</a:t>
            </a:r>
            <a:endParaRPr lang="zh-TW" altLang="en-US" sz="2400" b="1" dirty="0"/>
          </a:p>
        </p:txBody>
      </p:sp>
      <p:sp>
        <p:nvSpPr>
          <p:cNvPr id="24" name="橢圓 23"/>
          <p:cNvSpPr/>
          <p:nvPr/>
        </p:nvSpPr>
        <p:spPr>
          <a:xfrm>
            <a:off x="1964306" y="5286112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4248499" y="2422691"/>
            <a:ext cx="5019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Magnitude is proportional to the length of </a:t>
            </a:r>
            <a:r>
              <a:rPr lang="en-US" altLang="zh-TW" sz="2400" dirty="0" smtClean="0">
                <a:solidFill>
                  <a:srgbClr val="00B050"/>
                </a:solidFill>
              </a:rPr>
              <a:t>green</a:t>
            </a:r>
            <a:r>
              <a:rPr lang="en-US" altLang="zh-TW" sz="2400" dirty="0" smtClean="0"/>
              <a:t> line </a:t>
            </a:r>
            <a:r>
              <a:rPr lang="en-US" altLang="zh-TW" sz="2400" b="1" i="1" dirty="0" smtClean="0"/>
              <a:t>divided by </a:t>
            </a:r>
            <a:r>
              <a:rPr lang="en-US" altLang="zh-TW" sz="2400" dirty="0" smtClean="0"/>
              <a:t>the length of the </a:t>
            </a:r>
            <a:r>
              <a:rPr lang="en-US" altLang="zh-TW" sz="2400" dirty="0" smtClean="0">
                <a:solidFill>
                  <a:srgbClr val="0000FF"/>
                </a:solidFill>
              </a:rPr>
              <a:t>blue</a:t>
            </a:r>
            <a:r>
              <a:rPr lang="en-US" altLang="zh-TW" sz="2400" dirty="0" smtClean="0"/>
              <a:t> line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266281" y="3596574"/>
            <a:ext cx="391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High frequency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966369" y="4073048"/>
            <a:ext cx="37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high frequency signal will pass</a:t>
            </a:r>
            <a:endParaRPr lang="zh-TW" altLang="en-US" sz="2400" dirty="0"/>
          </a:p>
        </p:txBody>
      </p:sp>
      <p:grpSp>
        <p:nvGrpSpPr>
          <p:cNvPr id="36" name="群組 35"/>
          <p:cNvGrpSpPr/>
          <p:nvPr/>
        </p:nvGrpSpPr>
        <p:grpSpPr>
          <a:xfrm>
            <a:off x="1005751" y="5958560"/>
            <a:ext cx="1970010" cy="425450"/>
            <a:chOff x="2827319" y="5482459"/>
            <a:chExt cx="1970010" cy="425450"/>
          </a:xfrm>
        </p:grpSpPr>
        <p:graphicFrame>
          <p:nvGraphicFramePr>
            <p:cNvPr id="37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596540" y="5482459"/>
            <a:ext cx="50482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91" name="方程式" r:id="rId10" imgW="241200" imgH="203040" progId="Equation.3">
                    <p:embed/>
                  </p:oleObj>
                </mc:Choice>
                <mc:Fallback>
                  <p:oleObj name="方程式" r:id="rId10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6540" y="5482459"/>
                          <a:ext cx="504825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直線單箭頭接點 37"/>
            <p:cNvCxnSpPr/>
            <p:nvPr/>
          </p:nvCxnSpPr>
          <p:spPr>
            <a:xfrm>
              <a:off x="2827319" y="5524818"/>
              <a:ext cx="197001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2137748" y="5499161"/>
            <a:ext cx="838013" cy="425450"/>
            <a:chOff x="2935578" y="4877628"/>
            <a:chExt cx="838013" cy="425450"/>
          </a:xfrm>
        </p:grpSpPr>
        <p:graphicFrame>
          <p:nvGraphicFramePr>
            <p:cNvPr id="40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142365" y="4877628"/>
            <a:ext cx="452437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92" name="方程式" r:id="rId12" imgW="215640" imgH="203040" progId="Equation.3">
                    <p:embed/>
                  </p:oleObj>
                </mc:Choice>
                <mc:Fallback>
                  <p:oleObj name="方程式" r:id="rId12" imgW="215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365" y="4877628"/>
                          <a:ext cx="452437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直線單箭頭接點 40"/>
            <p:cNvCxnSpPr/>
            <p:nvPr/>
          </p:nvCxnSpPr>
          <p:spPr>
            <a:xfrm>
              <a:off x="2935578" y="4906308"/>
              <a:ext cx="838013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4938237" y="4904045"/>
            <a:ext cx="4387380" cy="1652837"/>
            <a:chOff x="4938237" y="4904045"/>
            <a:chExt cx="4387380" cy="1652837"/>
          </a:xfrm>
        </p:grpSpPr>
        <p:sp>
          <p:nvSpPr>
            <p:cNvPr id="30" name="文字方塊 29"/>
            <p:cNvSpPr txBox="1"/>
            <p:nvPr/>
          </p:nvSpPr>
          <p:spPr>
            <a:xfrm>
              <a:off x="7008578" y="5899864"/>
              <a:ext cx="1477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/>
                <a:t>High pass</a:t>
              </a:r>
              <a:endParaRPr lang="zh-TW" altLang="en-US" sz="2400" b="1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938237" y="4904045"/>
              <a:ext cx="4387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If z=0 (completely block low frequency)</a:t>
              </a:r>
              <a:endParaRPr lang="zh-TW" altLang="en-US" sz="2400" dirty="0"/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6727276"/>
                </p:ext>
              </p:extLst>
            </p:nvPr>
          </p:nvGraphicFramePr>
          <p:xfrm>
            <a:off x="5007495" y="5682170"/>
            <a:ext cx="1963737" cy="87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93" name="方程式" r:id="rId14" imgW="939600" imgH="419040" progId="Equation.3">
                    <p:embed/>
                  </p:oleObj>
                </mc:Choice>
                <mc:Fallback>
                  <p:oleObj name="方程式" r:id="rId14" imgW="939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7495" y="5682170"/>
                          <a:ext cx="1963737" cy="874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936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First-order </a:t>
            </a:r>
            <a:r>
              <a:rPr lang="en-US" altLang="zh-TW" dirty="0"/>
              <a:t>Filters - Case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Find </a:t>
            </a:r>
            <a:r>
              <a:rPr lang="en-US" altLang="zh-TW" dirty="0"/>
              <a:t>cut-off </a:t>
            </a:r>
            <a:r>
              <a:rPr lang="en-US" altLang="zh-TW" dirty="0" smtClean="0"/>
              <a:t>frequency </a:t>
            </a:r>
            <a:r>
              <a:rPr lang="el-GR" altLang="zh-TW" dirty="0" smtClean="0"/>
              <a:t>ω</a:t>
            </a:r>
            <a:r>
              <a:rPr lang="en-US" altLang="zh-TW" baseline="-25000" dirty="0" smtClean="0"/>
              <a:t>co</a:t>
            </a:r>
            <a:r>
              <a:rPr lang="en-US" altLang="zh-TW" dirty="0" smtClean="0"/>
              <a:t> </a:t>
            </a:r>
            <a:r>
              <a:rPr lang="en-US" altLang="zh-TW" dirty="0"/>
              <a:t>of the first-order </a:t>
            </a:r>
            <a:r>
              <a:rPr lang="en-US" altLang="zh-TW" dirty="0" smtClean="0"/>
              <a:t>high </a:t>
            </a:r>
            <a:r>
              <a:rPr lang="en-US" altLang="zh-TW" dirty="0"/>
              <a:t>pass filter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345161"/>
              </p:ext>
            </p:extLst>
          </p:nvPr>
        </p:nvGraphicFramePr>
        <p:xfrm>
          <a:off x="1008211" y="1749425"/>
          <a:ext cx="19637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3" name="方程式" r:id="rId4" imgW="939600" imgH="419040" progId="Equation.3">
                  <p:embed/>
                </p:oleObj>
              </mc:Choice>
              <mc:Fallback>
                <p:oleObj name="方程式" r:id="rId4" imgW="939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211" y="1749425"/>
                        <a:ext cx="19637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1533"/>
              </p:ext>
            </p:extLst>
          </p:nvPr>
        </p:nvGraphicFramePr>
        <p:xfrm>
          <a:off x="991453" y="3826089"/>
          <a:ext cx="24669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4" name="方程式" r:id="rId6" imgW="1180800" imgH="419040" progId="Equation.3">
                  <p:embed/>
                </p:oleObj>
              </mc:Choice>
              <mc:Fallback>
                <p:oleObj name="方程式" r:id="rId6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453" y="3826089"/>
                        <a:ext cx="246697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50156"/>
              </p:ext>
            </p:extLst>
          </p:nvPr>
        </p:nvGraphicFramePr>
        <p:xfrm>
          <a:off x="1008211" y="4919510"/>
          <a:ext cx="13001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5" name="方程式" r:id="rId8" imgW="622080" imgH="215640" progId="Equation.3">
                  <p:embed/>
                </p:oleObj>
              </mc:Choice>
              <mc:Fallback>
                <p:oleObj name="方程式" r:id="rId8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211" y="4919510"/>
                        <a:ext cx="13001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56940"/>
              </p:ext>
            </p:extLst>
          </p:nvPr>
        </p:nvGraphicFramePr>
        <p:xfrm>
          <a:off x="991453" y="5565557"/>
          <a:ext cx="34766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6" name="方程式" r:id="rId10" imgW="1663560" imgH="431640" progId="Equation.3">
                  <p:embed/>
                </p:oleObj>
              </mc:Choice>
              <mc:Fallback>
                <p:oleObj name="方程式" r:id="rId10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453" y="5565557"/>
                        <a:ext cx="34766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59616"/>
              </p:ext>
            </p:extLst>
          </p:nvPr>
        </p:nvGraphicFramePr>
        <p:xfrm>
          <a:off x="5464969" y="3785607"/>
          <a:ext cx="19097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7" name="方程式" r:id="rId12" imgW="914400" imgH="457200" progId="Equation.3">
                  <p:embed/>
                </p:oleObj>
              </mc:Choice>
              <mc:Fallback>
                <p:oleObj name="方程式" r:id="rId12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969" y="3785607"/>
                        <a:ext cx="190976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97801"/>
              </p:ext>
            </p:extLst>
          </p:nvPr>
        </p:nvGraphicFramePr>
        <p:xfrm>
          <a:off x="5464969" y="4998795"/>
          <a:ext cx="11953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8" name="方程式" r:id="rId14" imgW="571320" imgH="228600" progId="Equation.3">
                  <p:embed/>
                </p:oleObj>
              </mc:Choice>
              <mc:Fallback>
                <p:oleObj name="方程式" r:id="rId14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969" y="4998795"/>
                        <a:ext cx="11953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464969" y="5581947"/>
            <a:ext cx="267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(the same as low pass filter)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31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778" y="363025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First-order </a:t>
            </a:r>
            <a:r>
              <a:rPr lang="en-US" altLang="zh-TW" dirty="0"/>
              <a:t>Filters - Case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91477" y="1545131"/>
          <a:ext cx="19637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87" name="方程式" r:id="rId4" imgW="939600" imgH="419040" progId="Equation.3">
                  <p:embed/>
                </p:oleObj>
              </mc:Choice>
              <mc:Fallback>
                <p:oleObj name="方程式" r:id="rId4" imgW="939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477" y="1545131"/>
                        <a:ext cx="19637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186307" y="5404645"/>
            <a:ext cx="41317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3014494" y="2564289"/>
            <a:ext cx="0" cy="32198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1912263" y="5303045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4318041" y="5426443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88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41" y="5426443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3142498" y="2527770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89" name="方程式" r:id="rId8" imgW="152280" imgH="139680" progId="Equation.3">
                  <p:embed/>
                </p:oleObj>
              </mc:Choice>
              <mc:Fallback>
                <p:oleObj name="方程式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98" y="2527770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 12"/>
          <p:cNvSpPr/>
          <p:nvPr/>
        </p:nvSpPr>
        <p:spPr>
          <a:xfrm>
            <a:off x="2909052" y="4898368"/>
            <a:ext cx="212352" cy="1595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24" idx="7"/>
            <a:endCxn id="13" idx="1"/>
          </p:cNvCxnSpPr>
          <p:nvPr/>
        </p:nvCxnSpPr>
        <p:spPr>
          <a:xfrm flipV="1">
            <a:off x="917927" y="4921733"/>
            <a:ext cx="2022223" cy="411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13" idx="2"/>
          </p:cNvCxnSpPr>
          <p:nvPr/>
        </p:nvCxnSpPr>
        <p:spPr>
          <a:xfrm flipV="1">
            <a:off x="2018824" y="4978140"/>
            <a:ext cx="890228" cy="39324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266281" y="1564301"/>
            <a:ext cx="456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Case 2-2</a:t>
            </a:r>
            <a:r>
              <a:rPr lang="en-US" altLang="zh-TW" sz="2400" b="1" dirty="0" smtClean="0"/>
              <a:t>: Absolute value of zero is larger than pole</a:t>
            </a:r>
            <a:endParaRPr lang="zh-TW" altLang="en-US" sz="2400" b="1" dirty="0"/>
          </a:p>
        </p:txBody>
      </p:sp>
      <p:sp>
        <p:nvSpPr>
          <p:cNvPr id="24" name="橢圓 23"/>
          <p:cNvSpPr/>
          <p:nvPr/>
        </p:nvSpPr>
        <p:spPr>
          <a:xfrm>
            <a:off x="744485" y="5303045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4252913" y="2417095"/>
            <a:ext cx="391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Low frequency </a:t>
            </a:r>
            <a:r>
              <a:rPr lang="en-US" altLang="zh-TW" sz="2400" dirty="0"/>
              <a:t>≈ |z</a:t>
            </a:r>
            <a:r>
              <a:rPr lang="en-US" altLang="zh-TW" sz="2400" dirty="0" smtClean="0"/>
              <a:t>|/|p|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950462" y="3356567"/>
            <a:ext cx="37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low frequency signal will be enhanced.</a:t>
            </a:r>
            <a:endParaRPr lang="zh-TW" altLang="en-US" sz="2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5095818" y="5663668"/>
            <a:ext cx="3499174" cy="830997"/>
            <a:chOff x="5250245" y="6062241"/>
            <a:chExt cx="3499174" cy="830997"/>
          </a:xfrm>
        </p:grpSpPr>
        <p:sp>
          <p:nvSpPr>
            <p:cNvPr id="30" name="文字方塊 29"/>
            <p:cNvSpPr txBox="1"/>
            <p:nvPr/>
          </p:nvSpPr>
          <p:spPr>
            <a:xfrm>
              <a:off x="6031167" y="6062241"/>
              <a:ext cx="2718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/>
                <a:t>Neither high pass nor low pass</a:t>
              </a:r>
              <a:endParaRPr lang="zh-TW" altLang="en-US" sz="2400" b="1" dirty="0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5250245" y="6130790"/>
              <a:ext cx="631360" cy="3800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4575483" y="2872904"/>
            <a:ext cx="257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Because |z|&gt;|p|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4280795" y="4236271"/>
            <a:ext cx="465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High frequency: magnitude is 1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4950462" y="4715266"/>
            <a:ext cx="37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high frequency signal will pass.</a:t>
            </a:r>
            <a:endParaRPr lang="zh-TW" altLang="en-US" sz="2400" dirty="0"/>
          </a:p>
        </p:txBody>
      </p:sp>
      <p:sp>
        <p:nvSpPr>
          <p:cNvPr id="32" name="橢圓 31"/>
          <p:cNvSpPr/>
          <p:nvPr/>
        </p:nvSpPr>
        <p:spPr>
          <a:xfrm>
            <a:off x="2909052" y="2784936"/>
            <a:ext cx="212352" cy="1595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/>
          <p:cNvCxnSpPr>
            <a:stCxn id="24" idx="7"/>
            <a:endCxn id="32" idx="1"/>
          </p:cNvCxnSpPr>
          <p:nvPr/>
        </p:nvCxnSpPr>
        <p:spPr>
          <a:xfrm flipV="1">
            <a:off x="917927" y="2808301"/>
            <a:ext cx="2022223" cy="2524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endCxn id="32" idx="2"/>
          </p:cNvCxnSpPr>
          <p:nvPr/>
        </p:nvCxnSpPr>
        <p:spPr>
          <a:xfrm flipV="1">
            <a:off x="2018824" y="2864708"/>
            <a:ext cx="890228" cy="256173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3" grpId="0"/>
      <p:bldP spid="34" grpId="0"/>
      <p:bldP spid="42" grpId="0"/>
      <p:bldP spid="44" grpId="0"/>
      <p:bldP spid="45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First-order </a:t>
            </a:r>
            <a:r>
              <a:rPr lang="en-US" altLang="zh-TW" dirty="0" smtClean="0"/>
              <a:t>Filters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818275" y="1308626"/>
            <a:ext cx="2806860" cy="2550220"/>
            <a:chOff x="765246" y="1803400"/>
            <a:chExt cx="2806860" cy="2550220"/>
          </a:xfrm>
        </p:grpSpPr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903359"/>
                </p:ext>
              </p:extLst>
            </p:nvPr>
          </p:nvGraphicFramePr>
          <p:xfrm>
            <a:off x="1214886" y="2045969"/>
            <a:ext cx="2143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60" name="方程式" r:id="rId4" imgW="139680" imgH="139680" progId="Equation.3">
                    <p:embed/>
                  </p:oleObj>
                </mc:Choice>
                <mc:Fallback>
                  <p:oleObj name="方程式" r:id="rId4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886" y="2045969"/>
                          <a:ext cx="214313" cy="214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1360671"/>
                </p:ext>
              </p:extLst>
            </p:nvPr>
          </p:nvGraphicFramePr>
          <p:xfrm>
            <a:off x="1557338" y="1803400"/>
            <a:ext cx="3175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61" name="方程式" r:id="rId6" imgW="164880" imgH="228600" progId="Equation.3">
                    <p:embed/>
                  </p:oleObj>
                </mc:Choice>
                <mc:Fallback>
                  <p:oleObj name="方程式" r:id="rId6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7338" y="1803400"/>
                          <a:ext cx="3175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3661487"/>
                </p:ext>
              </p:extLst>
            </p:nvPr>
          </p:nvGraphicFramePr>
          <p:xfrm>
            <a:off x="2063947" y="2107881"/>
            <a:ext cx="195263" cy="115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62" name="方程式" r:id="rId8" imgW="126720" imgH="75960" progId="Equation.3">
                    <p:embed/>
                  </p:oleObj>
                </mc:Choice>
                <mc:Fallback>
                  <p:oleObj name="方程式" r:id="rId8" imgW="126720" imgH="7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947" y="2107881"/>
                          <a:ext cx="195263" cy="115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246" y="2264068"/>
              <a:ext cx="2806860" cy="2089552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019245" y="3117518"/>
              <a:ext cx="552861" cy="402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8934002"/>
                </p:ext>
              </p:extLst>
            </p:nvPr>
          </p:nvGraphicFramePr>
          <p:xfrm>
            <a:off x="3161531" y="3088975"/>
            <a:ext cx="268287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63" name="方程式" r:id="rId11" imgW="139680" imgH="228600" progId="Equation.3">
                    <p:embed/>
                  </p:oleObj>
                </mc:Choice>
                <mc:Fallback>
                  <p:oleObj name="方程式" r:id="rId11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1531" y="3088975"/>
                          <a:ext cx="268287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04592"/>
              </p:ext>
            </p:extLst>
          </p:nvPr>
        </p:nvGraphicFramePr>
        <p:xfrm>
          <a:off x="2573809" y="2814069"/>
          <a:ext cx="470041" cy="76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4" name="方程式" r:id="rId13" imgW="241200" imgH="393480" progId="Equation.3">
                  <p:embed/>
                </p:oleObj>
              </mc:Choice>
              <mc:Fallback>
                <p:oleObj name="方程式" r:id="rId13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809" y="2814069"/>
                        <a:ext cx="470041" cy="768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458150"/>
              </p:ext>
            </p:extLst>
          </p:nvPr>
        </p:nvGraphicFramePr>
        <p:xfrm>
          <a:off x="3976176" y="1002516"/>
          <a:ext cx="4248719" cy="1422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5" name="方程式" r:id="rId15" imgW="2273040" imgH="761760" progId="Equation.3">
                  <p:embed/>
                </p:oleObj>
              </mc:Choice>
              <mc:Fallback>
                <p:oleObj name="方程式" r:id="rId15" imgW="22730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176" y="1002516"/>
                        <a:ext cx="4248719" cy="1422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90350"/>
              </p:ext>
            </p:extLst>
          </p:nvPr>
        </p:nvGraphicFramePr>
        <p:xfrm>
          <a:off x="4010682" y="2476682"/>
          <a:ext cx="2212261" cy="132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6" name="方程式" r:id="rId17" imgW="1269720" imgH="761760" progId="Equation.3">
                  <p:embed/>
                </p:oleObj>
              </mc:Choice>
              <mc:Fallback>
                <p:oleObj name="方程式" r:id="rId17" imgW="12697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682" y="2476682"/>
                        <a:ext cx="2212261" cy="1324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24416"/>
              </p:ext>
            </p:extLst>
          </p:nvPr>
        </p:nvGraphicFramePr>
        <p:xfrm>
          <a:off x="6366548" y="2457745"/>
          <a:ext cx="2333931" cy="146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7" name="方程式" r:id="rId19" imgW="1396800" imgH="876240" progId="Equation.3">
                  <p:embed/>
                </p:oleObj>
              </mc:Choice>
              <mc:Fallback>
                <p:oleObj name="方程式" r:id="rId19" imgW="13968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548" y="2457745"/>
                        <a:ext cx="2333931" cy="1464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17169"/>
              </p:ext>
            </p:extLst>
          </p:nvPr>
        </p:nvGraphicFramePr>
        <p:xfrm>
          <a:off x="5549154" y="4112727"/>
          <a:ext cx="955136" cy="36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8" name="方程式" r:id="rId21" imgW="571320" imgH="215640" progId="Equation.3">
                  <p:embed/>
                </p:oleObj>
              </mc:Choice>
              <mc:Fallback>
                <p:oleObj name="方程式" r:id="rId21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154" y="4112727"/>
                        <a:ext cx="955136" cy="36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87655"/>
              </p:ext>
            </p:extLst>
          </p:nvPr>
        </p:nvGraphicFramePr>
        <p:xfrm>
          <a:off x="4278042" y="4115056"/>
          <a:ext cx="882618" cy="366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9" name="方程式" r:id="rId23" imgW="520560" imgH="215640" progId="Equation.3">
                  <p:embed/>
                </p:oleObj>
              </mc:Choice>
              <mc:Fallback>
                <p:oleObj name="方程式" r:id="rId23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042" y="4115056"/>
                        <a:ext cx="882618" cy="366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141804"/>
              </p:ext>
            </p:extLst>
          </p:nvPr>
        </p:nvGraphicFramePr>
        <p:xfrm>
          <a:off x="6835356" y="3879459"/>
          <a:ext cx="1279340" cy="79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0" name="方程式" r:id="rId25" imgW="634680" imgH="393480" progId="Equation.3">
                  <p:embed/>
                </p:oleObj>
              </mc:Choice>
              <mc:Fallback>
                <p:oleObj name="方程式" r:id="rId25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356" y="3879459"/>
                        <a:ext cx="1279340" cy="795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字方塊 38"/>
          <p:cNvSpPr txBox="1"/>
          <p:nvPr/>
        </p:nvSpPr>
        <p:spPr>
          <a:xfrm>
            <a:off x="31754" y="3981188"/>
            <a:ext cx="306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Consider v</a:t>
            </a:r>
            <a:r>
              <a:rPr lang="en-US" altLang="zh-TW" sz="2400" baseline="-25000" dirty="0" smtClean="0"/>
              <a:t>in</a:t>
            </a:r>
            <a:r>
              <a:rPr lang="en-US" altLang="zh-TW" sz="2400" dirty="0" smtClean="0"/>
              <a:t> as input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420248" y="4475260"/>
            <a:ext cx="306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l</a:t>
            </a:r>
            <a:r>
              <a:rPr lang="en-US" altLang="zh-TW" sz="2400" dirty="0" smtClean="0"/>
              <a:t> is output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420248" y="5462019"/>
            <a:ext cx="306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h</a:t>
            </a:r>
            <a:r>
              <a:rPr lang="en-US" altLang="zh-TW" sz="2400" dirty="0" smtClean="0"/>
              <a:t> is output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906712" y="5011545"/>
            <a:ext cx="214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 err="1" smtClean="0"/>
              <a:t>Lowpass</a:t>
            </a:r>
            <a:r>
              <a:rPr lang="en-US" altLang="zh-TW" sz="2400" b="1" i="1" dirty="0" smtClean="0"/>
              <a:t> filter</a:t>
            </a:r>
            <a:endParaRPr lang="zh-TW" altLang="en-US" sz="2400" b="1" i="1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1885641" y="6099953"/>
            <a:ext cx="212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 err="1" smtClean="0"/>
              <a:t>Highpass</a:t>
            </a:r>
            <a:r>
              <a:rPr lang="en-US" altLang="zh-TW" sz="2400" b="1" i="1" dirty="0" smtClean="0"/>
              <a:t> filter</a:t>
            </a:r>
            <a:endParaRPr lang="zh-TW" altLang="en-US" sz="2400" b="1" i="1" dirty="0"/>
          </a:p>
        </p:txBody>
      </p:sp>
      <p:sp>
        <p:nvSpPr>
          <p:cNvPr id="8" name="向右箭號 7"/>
          <p:cNvSpPr/>
          <p:nvPr/>
        </p:nvSpPr>
        <p:spPr>
          <a:xfrm>
            <a:off x="1118225" y="5011545"/>
            <a:ext cx="729334" cy="434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右箭號 43"/>
          <p:cNvSpPr/>
          <p:nvPr/>
        </p:nvSpPr>
        <p:spPr>
          <a:xfrm>
            <a:off x="1107972" y="6104541"/>
            <a:ext cx="729334" cy="434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060053" y="4020125"/>
            <a:ext cx="94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(pole)</a:t>
            </a:r>
            <a:endParaRPr lang="zh-TW" altLang="en-US" sz="2400" b="1" dirty="0"/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49147"/>
              </p:ext>
            </p:extLst>
          </p:nvPr>
        </p:nvGraphicFramePr>
        <p:xfrm>
          <a:off x="4716151" y="4707348"/>
          <a:ext cx="3398545" cy="1141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1" name="方程式" r:id="rId27" imgW="1739880" imgH="583920" progId="Equation.3">
                  <p:embed/>
                </p:oleObj>
              </mc:Choice>
              <mc:Fallback>
                <p:oleObj name="方程式" r:id="rId27" imgW="17398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151" y="4707348"/>
                        <a:ext cx="3398545" cy="1141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95147"/>
              </p:ext>
            </p:extLst>
          </p:nvPr>
        </p:nvGraphicFramePr>
        <p:xfrm>
          <a:off x="5570538" y="6134100"/>
          <a:ext cx="9112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2" name="方程式" r:id="rId29" imgW="545760" imgH="215640" progId="Equation.3">
                  <p:embed/>
                </p:oleObj>
              </mc:Choice>
              <mc:Fallback>
                <p:oleObj name="方程式" r:id="rId29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6134100"/>
                        <a:ext cx="9112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8719"/>
              </p:ext>
            </p:extLst>
          </p:nvPr>
        </p:nvGraphicFramePr>
        <p:xfrm>
          <a:off x="4256088" y="6135688"/>
          <a:ext cx="9271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3" name="方程式" r:id="rId31" imgW="545760" imgH="215640" progId="Equation.3">
                  <p:embed/>
                </p:oleObj>
              </mc:Choice>
              <mc:Fallback>
                <p:oleObj name="方程式" r:id="rId31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6135688"/>
                        <a:ext cx="9271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78917"/>
              </p:ext>
            </p:extLst>
          </p:nvPr>
        </p:nvGraphicFramePr>
        <p:xfrm>
          <a:off x="6835356" y="5900712"/>
          <a:ext cx="1279340" cy="79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4" name="方程式" r:id="rId33" imgW="634680" imgH="393480" progId="Equation.3">
                  <p:embed/>
                </p:oleObj>
              </mc:Choice>
              <mc:Fallback>
                <p:oleObj name="方程式" r:id="rId33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356" y="5900712"/>
                        <a:ext cx="1279340" cy="795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文字方塊 52"/>
          <p:cNvSpPr txBox="1"/>
          <p:nvPr/>
        </p:nvSpPr>
        <p:spPr>
          <a:xfrm>
            <a:off x="8060053" y="6041378"/>
            <a:ext cx="94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(pole)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49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8" grpId="0" animBg="1"/>
      <p:bldP spid="44" grpId="0" animBg="1"/>
      <p:bldP spid="9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First-order Filters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835684" y="2274198"/>
            <a:ext cx="2862704" cy="2505094"/>
            <a:chOff x="5186558" y="1521269"/>
            <a:chExt cx="2862704" cy="250509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6558" y="1936811"/>
              <a:ext cx="2822867" cy="2089552"/>
            </a:xfrm>
            <a:prstGeom prst="rect">
              <a:avLst/>
            </a:prstGeom>
          </p:spPr>
        </p:pic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5563158"/>
                </p:ext>
              </p:extLst>
            </p:nvPr>
          </p:nvGraphicFramePr>
          <p:xfrm>
            <a:off x="5617898" y="1693990"/>
            <a:ext cx="2143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603" name="方程式" r:id="rId4" imgW="139680" imgH="139680" progId="Equation.3">
                    <p:embed/>
                  </p:oleObj>
                </mc:Choice>
                <mc:Fallback>
                  <p:oleObj name="方程式" r:id="rId4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7898" y="1693990"/>
                          <a:ext cx="214313" cy="214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423169"/>
                </p:ext>
              </p:extLst>
            </p:nvPr>
          </p:nvGraphicFramePr>
          <p:xfrm>
            <a:off x="6466959" y="1755902"/>
            <a:ext cx="195263" cy="115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604" name="方程式" r:id="rId6" imgW="126720" imgH="75960" progId="Equation.3">
                    <p:embed/>
                  </p:oleObj>
                </mc:Choice>
                <mc:Fallback>
                  <p:oleObj name="方程式" r:id="rId6" imgW="126720" imgH="7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6959" y="1755902"/>
                          <a:ext cx="195263" cy="115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732478"/>
                </p:ext>
              </p:extLst>
            </p:nvPr>
          </p:nvGraphicFramePr>
          <p:xfrm>
            <a:off x="6006530" y="1521269"/>
            <a:ext cx="3175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605" name="方程式" r:id="rId8" imgW="164880" imgH="228600" progId="Equation.3">
                    <p:embed/>
                  </p:oleObj>
                </mc:Choice>
                <mc:Fallback>
                  <p:oleObj name="方程式" r:id="rId8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6530" y="1521269"/>
                          <a:ext cx="3175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7496401" y="2814023"/>
              <a:ext cx="552861" cy="402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221983"/>
                </p:ext>
              </p:extLst>
            </p:nvPr>
          </p:nvGraphicFramePr>
          <p:xfrm>
            <a:off x="7624696" y="2790261"/>
            <a:ext cx="268287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606" name="方程式" r:id="rId10" imgW="139680" imgH="228600" progId="Equation.3">
                    <p:embed/>
                  </p:oleObj>
                </mc:Choice>
                <mc:Fallback>
                  <p:oleObj name="方程式" r:id="rId10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4696" y="2790261"/>
                          <a:ext cx="268287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94178"/>
              </p:ext>
            </p:extLst>
          </p:nvPr>
        </p:nvGraphicFramePr>
        <p:xfrm>
          <a:off x="3960301" y="1186639"/>
          <a:ext cx="2854431" cy="146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7" name="方程式" r:id="rId12" imgW="1485720" imgH="761760" progId="Equation.3">
                  <p:embed/>
                </p:oleObj>
              </mc:Choice>
              <mc:Fallback>
                <p:oleObj name="方程式" r:id="rId12" imgW="14857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301" y="1186639"/>
                        <a:ext cx="2854431" cy="1461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334800"/>
              </p:ext>
            </p:extLst>
          </p:nvPr>
        </p:nvGraphicFramePr>
        <p:xfrm>
          <a:off x="3948431" y="2548682"/>
          <a:ext cx="2226485" cy="145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8" name="方程式" r:id="rId14" imgW="1168200" imgH="761760" progId="Equation.3">
                  <p:embed/>
                </p:oleObj>
              </mc:Choice>
              <mc:Fallback>
                <p:oleObj name="方程式" r:id="rId14" imgW="11682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431" y="2548682"/>
                        <a:ext cx="2226485" cy="1450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24908"/>
              </p:ext>
            </p:extLst>
          </p:nvPr>
        </p:nvGraphicFramePr>
        <p:xfrm>
          <a:off x="6360813" y="2493675"/>
          <a:ext cx="2487686" cy="168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9" name="方程式" r:id="rId16" imgW="1295280" imgH="876240" progId="Equation.3">
                  <p:embed/>
                </p:oleObj>
              </mc:Choice>
              <mc:Fallback>
                <p:oleObj name="方程式" r:id="rId16" imgW="129528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813" y="2493675"/>
                        <a:ext cx="2487686" cy="1682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384264"/>
              </p:ext>
            </p:extLst>
          </p:nvPr>
        </p:nvGraphicFramePr>
        <p:xfrm>
          <a:off x="5244739" y="4430837"/>
          <a:ext cx="1381039" cy="52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0" name="方程式" r:id="rId18" imgW="571320" imgH="215640" progId="Equation.3">
                  <p:embed/>
                </p:oleObj>
              </mc:Choice>
              <mc:Fallback>
                <p:oleObj name="方程式" r:id="rId18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739" y="4430837"/>
                        <a:ext cx="1381039" cy="522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68009"/>
              </p:ext>
            </p:extLst>
          </p:nvPr>
        </p:nvGraphicFramePr>
        <p:xfrm>
          <a:off x="3974514" y="4493921"/>
          <a:ext cx="1106623" cy="45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1" name="方程式" r:id="rId20" imgW="520560" imgH="215640" progId="Equation.3">
                  <p:embed/>
                </p:oleObj>
              </mc:Choice>
              <mc:Fallback>
                <p:oleObj name="方程式" r:id="rId20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514" y="4493921"/>
                        <a:ext cx="1106623" cy="45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04535"/>
              </p:ext>
            </p:extLst>
          </p:nvPr>
        </p:nvGraphicFramePr>
        <p:xfrm>
          <a:off x="3960301" y="5349090"/>
          <a:ext cx="3726417" cy="13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2" name="方程式" r:id="rId22" imgW="1650960" imgH="583920" progId="Equation.3">
                  <p:embed/>
                </p:oleObj>
              </mc:Choice>
              <mc:Fallback>
                <p:oleObj name="方程式" r:id="rId22" imgW="16509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301" y="5349090"/>
                        <a:ext cx="3726417" cy="131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33128"/>
              </p:ext>
            </p:extLst>
          </p:nvPr>
        </p:nvGraphicFramePr>
        <p:xfrm>
          <a:off x="6788096" y="4213597"/>
          <a:ext cx="12430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3" name="方程式" r:id="rId24" imgW="533160" imgH="393480" progId="Equation.3">
                  <p:embed/>
                </p:oleObj>
              </mc:Choice>
              <mc:Fallback>
                <p:oleObj name="方程式" r:id="rId24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096" y="4213597"/>
                        <a:ext cx="124301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7973262" y="4443139"/>
            <a:ext cx="94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(pole)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69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585396" y="5711972"/>
          <a:ext cx="11382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36" name="方程式" r:id="rId3" imgW="444240" imgH="241200" progId="Equation.3">
                  <p:embed/>
                </p:oleObj>
              </mc:Choice>
              <mc:Fallback>
                <p:oleObj name="方程式" r:id="rId3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396" y="5711972"/>
                        <a:ext cx="113823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5099604" y="5711972"/>
          <a:ext cx="476137" cy="52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37" name="方程式" r:id="rId5" imgW="114120" imgH="126720" progId="Equation.3">
                  <p:embed/>
                </p:oleObj>
              </mc:Choice>
              <mc:Fallback>
                <p:oleObj name="方程式" r:id="rId5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604" y="5711972"/>
                        <a:ext cx="476137" cy="525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1880402" y="5711972"/>
          <a:ext cx="143668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38" name="方程式" r:id="rId7" imgW="533160" imgH="241200" progId="Equation.3">
                  <p:embed/>
                </p:oleObj>
              </mc:Choice>
              <mc:Fallback>
                <p:oleObj name="方程式" r:id="rId7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402" y="5711972"/>
                        <a:ext cx="143668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5844047" y="5711813"/>
          <a:ext cx="11715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39" name="方程式" r:id="rId9" imgW="457200" imgH="241200" progId="Equation.3">
                  <p:embed/>
                </p:oleObj>
              </mc:Choice>
              <mc:Fallback>
                <p:oleObj name="方程式" r:id="rId9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047" y="5711813"/>
                        <a:ext cx="11715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409161" y="1612687"/>
            <a:ext cx="6050509" cy="2442329"/>
            <a:chOff x="1546745" y="1491786"/>
            <a:chExt cx="6050509" cy="244232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46745" y="1491786"/>
              <a:ext cx="6050509" cy="244232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017986" y="2396359"/>
              <a:ext cx="346842" cy="346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120758" y="2324101"/>
              <a:ext cx="476496" cy="38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962306" y="2665847"/>
          <a:ext cx="491523" cy="54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40" name="方程式" r:id="rId12" imgW="228600" imgH="253800" progId="Equation.3">
                  <p:embed/>
                </p:oleObj>
              </mc:Choice>
              <mc:Fallback>
                <p:oleObj name="方程式" r:id="rId12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306" y="2665847"/>
                        <a:ext cx="491523" cy="544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7406446" y="2518026"/>
          <a:ext cx="600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41" name="方程式" r:id="rId14" imgW="279360" imgH="253800" progId="Equation.3">
                  <p:embed/>
                </p:oleObj>
              </mc:Choice>
              <mc:Fallback>
                <p:oleObj name="方程式" r:id="rId14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446" y="2518026"/>
                        <a:ext cx="600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/>
          </p:nvPr>
        </p:nvGraphicFramePr>
        <p:xfrm>
          <a:off x="4490247" y="2639427"/>
          <a:ext cx="463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42" name="方程式" r:id="rId16" imgW="215640" imgH="253800" progId="Equation.3">
                  <p:embed/>
                </p:oleObj>
              </mc:Choice>
              <mc:Fallback>
                <p:oleObj name="方程式" r:id="rId16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247" y="2639427"/>
                        <a:ext cx="4635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039719" y="2249946"/>
          <a:ext cx="3000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43" name="方程式" r:id="rId18" imgW="139680" imgH="139680" progId="Equation.3">
                  <p:embed/>
                </p:oleObj>
              </mc:Choice>
              <mc:Fallback>
                <p:oleObj name="方程式" r:id="rId1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719" y="2249946"/>
                        <a:ext cx="3000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4054006" y="3367022"/>
          <a:ext cx="27146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44" name="方程式" r:id="rId20" imgW="126720" imgH="75960" progId="Equation.3">
                  <p:embed/>
                </p:oleObj>
              </mc:Choice>
              <mc:Fallback>
                <p:oleObj name="方程式" r:id="rId2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006" y="3367022"/>
                        <a:ext cx="271463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2323632" y="3997122"/>
          <a:ext cx="201612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45" name="方程式" r:id="rId22" imgW="787320" imgH="495000" progId="Equation.3">
                  <p:embed/>
                </p:oleObj>
              </mc:Choice>
              <mc:Fallback>
                <p:oleObj name="方程式" r:id="rId22" imgW="7873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632" y="3997122"/>
                        <a:ext cx="2016125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4560626" y="3976813"/>
          <a:ext cx="2179637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46" name="方程式" r:id="rId24" imgW="850680" imgH="495000" progId="Equation.3">
                  <p:embed/>
                </p:oleObj>
              </mc:Choice>
              <mc:Fallback>
                <p:oleObj name="方程式" r:id="rId24" imgW="850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626" y="3976813"/>
                        <a:ext cx="2179637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Cascading Two </a:t>
            </a:r>
            <a:r>
              <a:rPr lang="en-US" altLang="zh-TW" dirty="0" err="1" smtClean="0"/>
              <a:t>Lowpass</a:t>
            </a:r>
            <a:r>
              <a:rPr lang="en-US" altLang="zh-TW" dirty="0" smtClean="0"/>
              <a:t> Filters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88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Filter Types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24" y="2100724"/>
            <a:ext cx="3864078" cy="20302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52" y="2149524"/>
            <a:ext cx="3806772" cy="2030278"/>
          </a:xfrm>
          <a:prstGeom prst="rect">
            <a:avLst/>
          </a:prstGeom>
        </p:spPr>
      </p:pic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4785591" y="386640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40000"/>
              </a:spcBef>
              <a:buChar char="•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>
              <a:lnSpc>
                <a:spcPct val="120000"/>
              </a:lnSpc>
              <a:spcBef>
                <a:spcPct val="40000"/>
              </a:spcBef>
              <a:buChar char="–"/>
              <a:defRPr kumimoji="1" sz="28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20000"/>
              </a:lnSpc>
              <a:spcBef>
                <a:spcPct val="4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20000"/>
              </a:lnSpc>
              <a:spcBef>
                <a:spcPct val="40000"/>
              </a:spcBef>
              <a:buChar char="–"/>
              <a:defRPr kumimoji="1" sz="20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20000"/>
              </a:lnSpc>
              <a:spcBef>
                <a:spcPct val="40000"/>
              </a:spcBef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400" b="0" i="1" dirty="0" err="1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altLang="zh-TW" sz="2400" b="0" i="1" baseline="-25000" dirty="0" err="1">
                <a:solidFill>
                  <a:schemeClr val="tx1"/>
                </a:solidFill>
              </a:rPr>
              <a:t>co</a:t>
            </a:r>
            <a:r>
              <a:rPr lang="en-US" altLang="zh-TW" sz="2400" b="0" i="1" baseline="-25000" dirty="0">
                <a:solidFill>
                  <a:schemeClr val="tx1"/>
                </a:solidFill>
              </a:rPr>
              <a:t> </a:t>
            </a:r>
            <a:r>
              <a:rPr lang="en-US" altLang="zh-TW" sz="2400" b="0" dirty="0">
                <a:solidFill>
                  <a:schemeClr val="tx1"/>
                </a:solidFill>
              </a:rPr>
              <a:t>: cutoff frequency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315286" y="1918692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err="1" smtClean="0"/>
              <a:t>Lowpass</a:t>
            </a:r>
            <a:r>
              <a:rPr lang="en-US" altLang="zh-TW" sz="2400" b="1" i="1" u="sng" dirty="0" smtClean="0"/>
              <a:t> filter</a:t>
            </a:r>
            <a:endParaRPr lang="zh-TW" altLang="en-US" sz="2400" b="1" i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415285" y="1918692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err="1" smtClean="0"/>
              <a:t>Highpass</a:t>
            </a:r>
            <a:r>
              <a:rPr lang="en-US" altLang="zh-TW" sz="2400" b="1" i="1" u="sng" dirty="0" smtClean="0"/>
              <a:t> filter</a:t>
            </a:r>
            <a:endParaRPr lang="zh-TW" altLang="en-US" sz="2400" b="1" i="1" u="sng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" y="4486196"/>
            <a:ext cx="4223677" cy="200409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69263"/>
            <a:ext cx="4074171" cy="2074810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356005" y="4217169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err="1" smtClean="0"/>
              <a:t>Bandpass</a:t>
            </a:r>
            <a:r>
              <a:rPr lang="en-US" altLang="zh-TW" sz="2400" b="1" i="1" u="sng" dirty="0" smtClean="0"/>
              <a:t> filter</a:t>
            </a:r>
            <a:endParaRPr lang="zh-TW" altLang="en-US" sz="2400" b="1" i="1" u="sng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79681" y="4157439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Notch filter</a:t>
            </a:r>
            <a:endParaRPr lang="zh-TW" altLang="en-US" sz="2400" b="1" i="1" u="sng" dirty="0"/>
          </a:p>
        </p:txBody>
      </p:sp>
      <p:sp>
        <p:nvSpPr>
          <p:cNvPr id="19" name="文字方塊 7"/>
          <p:cNvSpPr txBox="1">
            <a:spLocks noChangeArrowheads="1"/>
          </p:cNvSpPr>
          <p:nvPr/>
        </p:nvSpPr>
        <p:spPr bwMode="auto">
          <a:xfrm>
            <a:off x="4799751" y="913309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40000"/>
              </a:spcBef>
              <a:buChar char="•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>
              <a:lnSpc>
                <a:spcPct val="120000"/>
              </a:lnSpc>
              <a:spcBef>
                <a:spcPct val="40000"/>
              </a:spcBef>
              <a:buChar char="–"/>
              <a:defRPr kumimoji="1" sz="28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20000"/>
              </a:lnSpc>
              <a:spcBef>
                <a:spcPct val="4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20000"/>
              </a:lnSpc>
              <a:spcBef>
                <a:spcPct val="40000"/>
              </a:spcBef>
              <a:buChar char="–"/>
              <a:defRPr kumimoji="1" sz="20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20000"/>
              </a:lnSpc>
              <a:spcBef>
                <a:spcPct val="40000"/>
              </a:spcBef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lvl="1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2400" b="0" dirty="0" smtClean="0">
                <a:solidFill>
                  <a:schemeClr val="tx1"/>
                </a:solidFill>
              </a:rPr>
              <a:t>Bandwidth </a:t>
            </a:r>
            <a:r>
              <a:rPr lang="en-US" altLang="zh-TW" sz="2400" b="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B = </a:t>
            </a:r>
            <a:r>
              <a:rPr lang="en-US" altLang="zh-TW" sz="2400" b="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altLang="zh-TW" sz="2400" b="0" i="1" baseline="-25000" dirty="0" err="1" smtClean="0">
                <a:solidFill>
                  <a:schemeClr val="tx1"/>
                </a:solidFill>
              </a:rPr>
              <a:t>u</a:t>
            </a:r>
            <a:r>
              <a:rPr lang="en-US" altLang="zh-TW" sz="2400" b="0" i="1" baseline="-25000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0" i="1" dirty="0" smtClean="0">
                <a:solidFill>
                  <a:schemeClr val="tx1"/>
                </a:solidFill>
              </a:rPr>
              <a:t>-</a:t>
            </a:r>
            <a:r>
              <a:rPr lang="en-US" altLang="zh-TW" sz="2400" b="0" i="1" baseline="-25000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altLang="zh-TW" sz="2400" b="0" i="1" baseline="-25000" dirty="0" err="1" smtClean="0">
                <a:solidFill>
                  <a:schemeClr val="tx1"/>
                </a:solidFill>
              </a:rPr>
              <a:t>l</a:t>
            </a:r>
            <a:r>
              <a:rPr lang="en-US" altLang="zh-TW" sz="2400" b="0" i="1" baseline="-25000" dirty="0" smtClean="0">
                <a:solidFill>
                  <a:schemeClr val="tx1"/>
                </a:solidFill>
              </a:rPr>
              <a:t> </a:t>
            </a:r>
            <a:endParaRPr lang="en-US" altLang="zh-TW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6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1409161" y="1612687"/>
            <a:ext cx="6050509" cy="2442329"/>
            <a:chOff x="1546745" y="1491786"/>
            <a:chExt cx="6050509" cy="244232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745" y="1491786"/>
              <a:ext cx="6050509" cy="244232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017986" y="2396359"/>
              <a:ext cx="346842" cy="346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120758" y="2324101"/>
              <a:ext cx="476496" cy="38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962306" y="2665847"/>
          <a:ext cx="491523" cy="54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0" name="方程式" r:id="rId4" imgW="228600" imgH="253800" progId="Equation.3">
                  <p:embed/>
                </p:oleObj>
              </mc:Choice>
              <mc:Fallback>
                <p:oleObj name="方程式" r:id="rId4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306" y="2665847"/>
                        <a:ext cx="491523" cy="544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7406446" y="2518026"/>
          <a:ext cx="600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1" name="方程式" r:id="rId6" imgW="279360" imgH="253800" progId="Equation.3">
                  <p:embed/>
                </p:oleObj>
              </mc:Choice>
              <mc:Fallback>
                <p:oleObj name="方程式" r:id="rId6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446" y="2518026"/>
                        <a:ext cx="600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/>
          </p:nvPr>
        </p:nvGraphicFramePr>
        <p:xfrm>
          <a:off x="4490247" y="2639427"/>
          <a:ext cx="463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2" name="方程式" r:id="rId8" imgW="215640" imgH="253800" progId="Equation.3">
                  <p:embed/>
                </p:oleObj>
              </mc:Choice>
              <mc:Fallback>
                <p:oleObj name="方程式" r:id="rId8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247" y="2639427"/>
                        <a:ext cx="4635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039719" y="2249946"/>
          <a:ext cx="3000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3" name="方程式" r:id="rId10" imgW="139680" imgH="139680" progId="Equation.3">
                  <p:embed/>
                </p:oleObj>
              </mc:Choice>
              <mc:Fallback>
                <p:oleObj name="方程式" r:id="rId1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719" y="2249946"/>
                        <a:ext cx="3000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4054006" y="3367022"/>
          <a:ext cx="27146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4" name="方程式" r:id="rId12" imgW="126720" imgH="75960" progId="Equation.3">
                  <p:embed/>
                </p:oleObj>
              </mc:Choice>
              <mc:Fallback>
                <p:oleObj name="方程式" r:id="rId12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006" y="3367022"/>
                        <a:ext cx="271463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2018506" y="3957287"/>
          <a:ext cx="1165225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5" name="方程式" r:id="rId14" imgW="583920" imgH="838080" progId="Equation.3">
                  <p:embed/>
                </p:oleObj>
              </mc:Choice>
              <mc:Fallback>
                <p:oleObj name="方程式" r:id="rId14" imgW="5839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506" y="3957287"/>
                        <a:ext cx="1165225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/>
          </p:nvPr>
        </p:nvGraphicFramePr>
        <p:xfrm>
          <a:off x="3577732" y="3944680"/>
          <a:ext cx="1241425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6" name="方程式" r:id="rId16" imgW="622080" imgH="838080" progId="Equation.3">
                  <p:embed/>
                </p:oleObj>
              </mc:Choice>
              <mc:Fallback>
                <p:oleObj name="方程式" r:id="rId16" imgW="6220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732" y="3944680"/>
                        <a:ext cx="1241425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/>
          </p:nvPr>
        </p:nvGraphicFramePr>
        <p:xfrm>
          <a:off x="3117231" y="4516837"/>
          <a:ext cx="476137" cy="52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7" name="方程式" r:id="rId18" imgW="114120" imgH="126720" progId="Equation.3">
                  <p:embed/>
                </p:oleObj>
              </mc:Choice>
              <mc:Fallback>
                <p:oleObj name="方程式" r:id="rId18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231" y="4516837"/>
                        <a:ext cx="476137" cy="525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/>
          </p:nvPr>
        </p:nvGraphicFramePr>
        <p:xfrm>
          <a:off x="603138" y="4523994"/>
          <a:ext cx="143668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8" name="方程式" r:id="rId20" imgW="533160" imgH="241200" progId="Equation.3">
                  <p:embed/>
                </p:oleObj>
              </mc:Choice>
              <mc:Fallback>
                <p:oleObj name="方程式" r:id="rId20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138" y="4523994"/>
                        <a:ext cx="143668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/>
          </p:nvPr>
        </p:nvGraphicFramePr>
        <p:xfrm>
          <a:off x="1657107" y="5672593"/>
          <a:ext cx="48085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9" name="方程式" r:id="rId22" imgW="2108160" imgH="431640" progId="Equation.3">
                  <p:embed/>
                </p:oleObj>
              </mc:Choice>
              <mc:Fallback>
                <p:oleObj name="方程式" r:id="rId22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107" y="5672593"/>
                        <a:ext cx="4808538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十字形 32"/>
          <p:cNvSpPr/>
          <p:nvPr/>
        </p:nvSpPr>
        <p:spPr>
          <a:xfrm rot="2459056">
            <a:off x="7187715" y="5105276"/>
            <a:ext cx="1556215" cy="1610381"/>
          </a:xfrm>
          <a:prstGeom prst="plus">
            <a:avLst>
              <a:gd name="adj" fmla="val 390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>
            <p:extLst/>
          </p:nvPr>
        </p:nvGraphicFramePr>
        <p:xfrm>
          <a:off x="4963039" y="4283157"/>
          <a:ext cx="3353661" cy="101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70" name="方程式" r:id="rId24" imgW="1422360" imgH="431640" progId="Equation.3">
                  <p:embed/>
                </p:oleObj>
              </mc:Choice>
              <mc:Fallback>
                <p:oleObj name="方程式" r:id="rId24" imgW="1422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039" y="4283157"/>
                        <a:ext cx="3353661" cy="1018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直線單箭頭接點 34"/>
          <p:cNvCxnSpPr/>
          <p:nvPr/>
        </p:nvCxnSpPr>
        <p:spPr>
          <a:xfrm flipH="1">
            <a:off x="2936601" y="3661065"/>
            <a:ext cx="608308" cy="644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>
            <a:off x="4698124" y="3721177"/>
            <a:ext cx="664803" cy="737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Cascading Two </a:t>
            </a:r>
            <a:r>
              <a:rPr lang="en-US" altLang="zh-TW" dirty="0" err="1"/>
              <a:t>Lowpass</a:t>
            </a:r>
            <a:r>
              <a:rPr lang="en-US" altLang="zh-TW" dirty="0"/>
              <a:t> Filters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18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Cascading Two </a:t>
            </a:r>
            <a:r>
              <a:rPr lang="en-US" altLang="zh-TW" dirty="0" err="1"/>
              <a:t>Lowpass</a:t>
            </a:r>
            <a:r>
              <a:rPr lang="en-US" altLang="zh-TW" dirty="0"/>
              <a:t> Filters</a:t>
            </a:r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409161" y="1612687"/>
            <a:ext cx="6050509" cy="2442329"/>
            <a:chOff x="1546745" y="1491786"/>
            <a:chExt cx="6050509" cy="244232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6745" y="1491786"/>
              <a:ext cx="6050509" cy="244232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017986" y="2396359"/>
              <a:ext cx="346842" cy="346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120758" y="2324101"/>
              <a:ext cx="476496" cy="38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21" name="Object 3"/>
          <p:cNvGraphicFramePr>
            <a:graphicFrameLocks noChangeAspect="1"/>
          </p:cNvGraphicFramePr>
          <p:nvPr>
            <p:extLst/>
          </p:nvPr>
        </p:nvGraphicFramePr>
        <p:xfrm>
          <a:off x="962306" y="2665847"/>
          <a:ext cx="491523" cy="54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4" name="方程式" r:id="rId5" imgW="228600" imgH="253800" progId="Equation.3">
                  <p:embed/>
                </p:oleObj>
              </mc:Choice>
              <mc:Fallback>
                <p:oleObj name="方程式" r:id="rId5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306" y="2665847"/>
                        <a:ext cx="491523" cy="544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7406446" y="2518026"/>
          <a:ext cx="600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5" name="方程式" r:id="rId7" imgW="279360" imgH="253800" progId="Equation.3">
                  <p:embed/>
                </p:oleObj>
              </mc:Choice>
              <mc:Fallback>
                <p:oleObj name="方程式" r:id="rId7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446" y="2518026"/>
                        <a:ext cx="600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4490247" y="2639427"/>
          <a:ext cx="463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6" name="方程式" r:id="rId9" imgW="215640" imgH="253800" progId="Equation.3">
                  <p:embed/>
                </p:oleObj>
              </mc:Choice>
              <mc:Fallback>
                <p:oleObj name="方程式" r:id="rId9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247" y="2639427"/>
                        <a:ext cx="4635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4039719" y="2249946"/>
          <a:ext cx="3000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7" name="方程式" r:id="rId11" imgW="139680" imgH="139680" progId="Equation.3">
                  <p:embed/>
                </p:oleObj>
              </mc:Choice>
              <mc:Fallback>
                <p:oleObj name="方程式" r:id="rId11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719" y="2249946"/>
                        <a:ext cx="3000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/>
          </p:nvPr>
        </p:nvGraphicFramePr>
        <p:xfrm>
          <a:off x="4054006" y="3367022"/>
          <a:ext cx="27146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8" name="方程式" r:id="rId13" imgW="126720" imgH="75960" progId="Equation.3">
                  <p:embed/>
                </p:oleObj>
              </mc:Choice>
              <mc:Fallback>
                <p:oleObj name="方程式" r:id="rId13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006" y="3367022"/>
                        <a:ext cx="271463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464498"/>
              </p:ext>
            </p:extLst>
          </p:nvPr>
        </p:nvGraphicFramePr>
        <p:xfrm>
          <a:off x="2523331" y="5374453"/>
          <a:ext cx="4097338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9" name="方程式" r:id="rId15" imgW="1600200" imgH="495000" progId="Equation.3">
                  <p:embed/>
                </p:oleObj>
              </mc:Choice>
              <mc:Fallback>
                <p:oleObj name="方程式" r:id="rId15" imgW="16002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331" y="5374453"/>
                        <a:ext cx="4097338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427144" y="1857029"/>
            <a:ext cx="2923622" cy="1953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434415" y="3810672"/>
          <a:ext cx="10398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0" name="方程式" r:id="rId17" imgW="406080" imgH="241200" progId="Equation.3">
                  <p:embed/>
                </p:oleObj>
              </mc:Choice>
              <mc:Fallback>
                <p:oleObj name="方程式" r:id="rId17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415" y="3810672"/>
                        <a:ext cx="10398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352309" y="4451148"/>
            <a:ext cx="7073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The first low pass filter is influenced by the second low pass filter!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Cascading Two </a:t>
            </a:r>
            <a:r>
              <a:rPr lang="en-US" altLang="zh-TW" dirty="0" err="1"/>
              <a:t>Lowpass</a:t>
            </a:r>
            <a:r>
              <a:rPr lang="en-US" altLang="zh-TW" dirty="0"/>
              <a:t> Filters</a:t>
            </a:r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409161" y="1612687"/>
            <a:ext cx="6050509" cy="2442329"/>
            <a:chOff x="1546745" y="1491786"/>
            <a:chExt cx="6050509" cy="244232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6745" y="1491786"/>
              <a:ext cx="6050509" cy="244232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017986" y="2396359"/>
              <a:ext cx="346842" cy="346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120758" y="2324101"/>
              <a:ext cx="476496" cy="38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21" name="Object 3"/>
          <p:cNvGraphicFramePr>
            <a:graphicFrameLocks noChangeAspect="1"/>
          </p:cNvGraphicFramePr>
          <p:nvPr>
            <p:extLst/>
          </p:nvPr>
        </p:nvGraphicFramePr>
        <p:xfrm>
          <a:off x="962306" y="2665847"/>
          <a:ext cx="491523" cy="54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68" name="方程式" r:id="rId5" imgW="228600" imgH="253800" progId="Equation.3">
                  <p:embed/>
                </p:oleObj>
              </mc:Choice>
              <mc:Fallback>
                <p:oleObj name="方程式" r:id="rId5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306" y="2665847"/>
                        <a:ext cx="491523" cy="544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7406446" y="2518026"/>
          <a:ext cx="600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69" name="方程式" r:id="rId7" imgW="279360" imgH="253800" progId="Equation.3">
                  <p:embed/>
                </p:oleObj>
              </mc:Choice>
              <mc:Fallback>
                <p:oleObj name="方程式" r:id="rId7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446" y="2518026"/>
                        <a:ext cx="600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4490247" y="2639427"/>
          <a:ext cx="463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0" name="方程式" r:id="rId9" imgW="215640" imgH="253800" progId="Equation.3">
                  <p:embed/>
                </p:oleObj>
              </mc:Choice>
              <mc:Fallback>
                <p:oleObj name="方程式" r:id="rId9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247" y="2639427"/>
                        <a:ext cx="4635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4039719" y="2249946"/>
          <a:ext cx="3000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1" name="方程式" r:id="rId11" imgW="139680" imgH="139680" progId="Equation.3">
                  <p:embed/>
                </p:oleObj>
              </mc:Choice>
              <mc:Fallback>
                <p:oleObj name="方程式" r:id="rId11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719" y="2249946"/>
                        <a:ext cx="3000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/>
          </p:nvPr>
        </p:nvGraphicFramePr>
        <p:xfrm>
          <a:off x="4054006" y="3367022"/>
          <a:ext cx="27146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2" name="方程式" r:id="rId13" imgW="126720" imgH="75960" progId="Equation.3">
                  <p:embed/>
                </p:oleObj>
              </mc:Choice>
              <mc:Fallback>
                <p:oleObj name="方程式" r:id="rId13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006" y="3367022"/>
                        <a:ext cx="271463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427144" y="1857029"/>
            <a:ext cx="2923622" cy="1953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434415" y="3810672"/>
          <a:ext cx="10398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3" name="方程式" r:id="rId15" imgW="406080" imgH="241200" progId="Equation.3">
                  <p:embed/>
                </p:oleObj>
              </mc:Choice>
              <mc:Fallback>
                <p:oleObj name="方程式" r:id="rId15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415" y="3810672"/>
                        <a:ext cx="10398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243146" y="4028493"/>
          <a:ext cx="31892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4" name="方程式" r:id="rId17" imgW="1600200" imgH="482400" progId="Equation.3">
                  <p:embed/>
                </p:oleObj>
              </mc:Choice>
              <mc:Fallback>
                <p:oleObj name="方程式" r:id="rId17" imgW="1600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46" y="4028493"/>
                        <a:ext cx="318928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564364" y="4935418"/>
          <a:ext cx="2506663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5" name="方程式" r:id="rId19" imgW="1257120" imgH="914400" progId="Equation.3">
                  <p:embed/>
                </p:oleObj>
              </mc:Choice>
              <mc:Fallback>
                <p:oleObj name="方程式" r:id="rId19" imgW="12571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64" y="4935418"/>
                        <a:ext cx="2506663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3071027" y="5201905"/>
          <a:ext cx="5838591" cy="128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6" name="方程式" r:id="rId21" imgW="2070000" imgH="457200" progId="Equation.3">
                  <p:embed/>
                </p:oleObj>
              </mc:Choice>
              <mc:Fallback>
                <p:oleObj name="方程式" r:id="rId21" imgW="20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027" y="5201905"/>
                        <a:ext cx="5838591" cy="1289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單箭頭接點 3"/>
          <p:cNvCxnSpPr/>
          <p:nvPr/>
        </p:nvCxnSpPr>
        <p:spPr>
          <a:xfrm>
            <a:off x="5164667" y="4429797"/>
            <a:ext cx="1186099" cy="904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Cascading Two </a:t>
            </a:r>
            <a:r>
              <a:rPr lang="en-US" altLang="zh-TW" dirty="0" err="1"/>
              <a:t>Lowpass</a:t>
            </a:r>
            <a:r>
              <a:rPr lang="en-US" altLang="zh-TW" dirty="0"/>
              <a:t> Filters</a:t>
            </a:r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409161" y="1612687"/>
            <a:ext cx="6050509" cy="2442329"/>
            <a:chOff x="1546745" y="1491786"/>
            <a:chExt cx="6050509" cy="244232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6745" y="1491786"/>
              <a:ext cx="6050509" cy="244232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017986" y="2396359"/>
              <a:ext cx="346842" cy="346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120758" y="2324101"/>
              <a:ext cx="476496" cy="38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21" name="Object 3"/>
          <p:cNvGraphicFramePr>
            <a:graphicFrameLocks noChangeAspect="1"/>
          </p:cNvGraphicFramePr>
          <p:nvPr>
            <p:extLst/>
          </p:nvPr>
        </p:nvGraphicFramePr>
        <p:xfrm>
          <a:off x="962306" y="2665847"/>
          <a:ext cx="491523" cy="54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8" name="方程式" r:id="rId5" imgW="228600" imgH="253800" progId="Equation.3">
                  <p:embed/>
                </p:oleObj>
              </mc:Choice>
              <mc:Fallback>
                <p:oleObj name="方程式" r:id="rId5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306" y="2665847"/>
                        <a:ext cx="491523" cy="544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7406446" y="2518026"/>
          <a:ext cx="600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9" name="方程式" r:id="rId7" imgW="279360" imgH="253800" progId="Equation.3">
                  <p:embed/>
                </p:oleObj>
              </mc:Choice>
              <mc:Fallback>
                <p:oleObj name="方程式" r:id="rId7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446" y="2518026"/>
                        <a:ext cx="600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4490247" y="2639427"/>
          <a:ext cx="463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0" name="方程式" r:id="rId9" imgW="215640" imgH="253800" progId="Equation.3">
                  <p:embed/>
                </p:oleObj>
              </mc:Choice>
              <mc:Fallback>
                <p:oleObj name="方程式" r:id="rId9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247" y="2639427"/>
                        <a:ext cx="4635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4039719" y="2249946"/>
          <a:ext cx="3000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1" name="方程式" r:id="rId11" imgW="139680" imgH="139680" progId="Equation.3">
                  <p:embed/>
                </p:oleObj>
              </mc:Choice>
              <mc:Fallback>
                <p:oleObj name="方程式" r:id="rId11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719" y="2249946"/>
                        <a:ext cx="3000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/>
          </p:nvPr>
        </p:nvGraphicFramePr>
        <p:xfrm>
          <a:off x="4054006" y="3367022"/>
          <a:ext cx="27146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2" name="方程式" r:id="rId13" imgW="126720" imgH="75960" progId="Equation.3">
                  <p:embed/>
                </p:oleObj>
              </mc:Choice>
              <mc:Fallback>
                <p:oleObj name="方程式" r:id="rId13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006" y="3367022"/>
                        <a:ext cx="271463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720662" y="1857029"/>
            <a:ext cx="2630104" cy="1953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434415" y="3810672"/>
          <a:ext cx="10398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3" name="方程式" r:id="rId15" imgW="406080" imgH="241200" progId="Equation.3">
                  <p:embed/>
                </p:oleObj>
              </mc:Choice>
              <mc:Fallback>
                <p:oleObj name="方程式" r:id="rId15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415" y="3810672"/>
                        <a:ext cx="10398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/>
          </p:nvPr>
        </p:nvGraphicFramePr>
        <p:xfrm>
          <a:off x="1015209" y="3862010"/>
          <a:ext cx="7413626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4" name="方程式" r:id="rId17" imgW="2895480" imgH="838080" progId="Equation.3">
                  <p:embed/>
                </p:oleObj>
              </mc:Choice>
              <mc:Fallback>
                <p:oleObj name="方程式" r:id="rId17" imgW="28954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209" y="3862010"/>
                        <a:ext cx="7413626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1003061" y="5558791"/>
          <a:ext cx="598011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5" name="方程式" r:id="rId19" imgW="2577960" imgH="431640" progId="Equation.3">
                  <p:embed/>
                </p:oleObj>
              </mc:Choice>
              <mc:Fallback>
                <p:oleObj name="方程式" r:id="rId19" imgW="2577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061" y="5558791"/>
                        <a:ext cx="5980113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4055934" y="6110812"/>
            <a:ext cx="768314" cy="437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8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Second-order Filters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357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Second-order Filter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37020" y="3662438"/>
            <a:ext cx="240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1:</a:t>
            </a:r>
            <a:endParaRPr lang="zh-TW" altLang="en-US" sz="2800" b="1" i="1" u="sng" dirty="0"/>
          </a:p>
        </p:txBody>
      </p:sp>
      <p:sp>
        <p:nvSpPr>
          <p:cNvPr id="9" name="文字方塊 8"/>
          <p:cNvSpPr txBox="1"/>
          <p:nvPr/>
        </p:nvSpPr>
        <p:spPr>
          <a:xfrm>
            <a:off x="4537019" y="4566349"/>
            <a:ext cx="240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2:</a:t>
            </a:r>
            <a:endParaRPr lang="zh-TW" altLang="en-US" sz="2800" b="1" i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37020" y="5470260"/>
            <a:ext cx="240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3:</a:t>
            </a:r>
            <a:endParaRPr lang="zh-TW" altLang="en-US" sz="2800" b="1" i="1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674557" y="4285046"/>
            <a:ext cx="2108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Must having </a:t>
            </a:r>
            <a:r>
              <a:rPr lang="en-US" altLang="zh-TW" sz="2800" b="1" i="1" dirty="0" smtClean="0"/>
              <a:t>two poles</a:t>
            </a:r>
            <a:endParaRPr lang="zh-TW" altLang="en-US" sz="2800" b="1" i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961751" y="3662438"/>
            <a:ext cx="193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No zeros</a:t>
            </a:r>
            <a:endParaRPr lang="zh-TW" altLang="en-US" sz="2800" b="1" i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961750" y="4566349"/>
            <a:ext cx="193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One zeros</a:t>
            </a:r>
            <a:endParaRPr lang="zh-TW" altLang="en-US" sz="2800" b="1" i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961749" y="5470260"/>
            <a:ext cx="193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Two zeros</a:t>
            </a:r>
            <a:endParaRPr lang="zh-TW" altLang="en-US" sz="2800" b="1" i="1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483193"/>
              </p:ext>
            </p:extLst>
          </p:nvPr>
        </p:nvGraphicFramePr>
        <p:xfrm>
          <a:off x="1290587" y="2274959"/>
          <a:ext cx="16192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4" name="方程式" r:id="rId4" imgW="774360" imgH="419040" progId="Equation.3">
                  <p:embed/>
                </p:oleObj>
              </mc:Choice>
              <mc:Fallback>
                <p:oleObj name="方程式" r:id="rId4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587" y="2274959"/>
                        <a:ext cx="16192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3622507" y="2682537"/>
            <a:ext cx="265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Second order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281041" y="2700865"/>
            <a:ext cx="265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r>
              <a:rPr lang="en-US" altLang="zh-TW" sz="2400" dirty="0" smtClean="0"/>
              <a:t> poles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681726" y="2190597"/>
            <a:ext cx="265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0, 1 or 2 zeros</a:t>
            </a:r>
            <a:endParaRPr lang="zh-TW" altLang="en-US" sz="2400" dirty="0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2978849" y="2489249"/>
            <a:ext cx="10050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961749" y="2946080"/>
            <a:ext cx="11225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2978849" y="2925141"/>
            <a:ext cx="10050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8" grpId="0"/>
      <p:bldP spid="20" grpId="0"/>
      <p:bldP spid="21" grpId="0"/>
      <p:bldP spid="22" grpId="0"/>
      <p:bldP spid="24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</a:t>
            </a:r>
            <a:r>
              <a:rPr lang="en-US" altLang="zh-TW" dirty="0" smtClean="0"/>
              <a:t>Filter – Case 1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907466" y="4521733"/>
            <a:ext cx="33635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2589253" y="2932872"/>
            <a:ext cx="0" cy="3108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42685"/>
              </p:ext>
            </p:extLst>
          </p:nvPr>
        </p:nvGraphicFramePr>
        <p:xfrm>
          <a:off x="3916672" y="4178833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49" name="方程式" r:id="rId3" imgW="152280" imgH="139680" progId="Equation.3">
                  <p:embed/>
                </p:oleObj>
              </mc:Choice>
              <mc:Fallback>
                <p:oleObj name="方程式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672" y="4178833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17306"/>
              </p:ext>
            </p:extLst>
          </p:nvPr>
        </p:nvGraphicFramePr>
        <p:xfrm>
          <a:off x="2429709" y="267026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0" name="方程式" r:id="rId5" imgW="152280" imgH="139680" progId="Equation.3">
                  <p:embed/>
                </p:oleObj>
              </mc:Choice>
              <mc:Fallback>
                <p:oleObj name="方程式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709" y="267026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1128653" y="4420133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1687452" y="4420133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933269"/>
              </p:ext>
            </p:extLst>
          </p:nvPr>
        </p:nvGraphicFramePr>
        <p:xfrm>
          <a:off x="907466" y="4610206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1" name="方程式" r:id="rId7" imgW="177480" imgH="215640" progId="Equation.3">
                  <p:embed/>
                </p:oleObj>
              </mc:Choice>
              <mc:Fallback>
                <p:oleObj name="方程式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66" y="4610206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897175"/>
              </p:ext>
            </p:extLst>
          </p:nvPr>
        </p:nvGraphicFramePr>
        <p:xfrm>
          <a:off x="1583882" y="4609738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2" name="方程式" r:id="rId9" imgW="190440" imgH="215640" progId="Equation.3">
                  <p:embed/>
                </p:oleObj>
              </mc:Choice>
              <mc:Fallback>
                <p:oleObj name="方程式" r:id="rId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882" y="4609738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1422857" y="1971396"/>
            <a:ext cx="233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Case 1-1</a:t>
            </a:r>
            <a:endParaRPr lang="zh-TW" altLang="en-US" sz="2800" b="1" i="1" u="sng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4942226" y="4521733"/>
            <a:ext cx="33635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6624013" y="2932872"/>
            <a:ext cx="0" cy="3108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374189"/>
              </p:ext>
            </p:extLst>
          </p:nvPr>
        </p:nvGraphicFramePr>
        <p:xfrm>
          <a:off x="7951432" y="4178833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3" name="方程式" r:id="rId11" imgW="152280" imgH="139680" progId="Equation.3">
                  <p:embed/>
                </p:oleObj>
              </mc:Choice>
              <mc:Fallback>
                <p:oleObj name="方程式" r:id="rId1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432" y="4178833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480147"/>
              </p:ext>
            </p:extLst>
          </p:nvPr>
        </p:nvGraphicFramePr>
        <p:xfrm>
          <a:off x="6464469" y="267026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4" name="方程式" r:id="rId12" imgW="152280" imgH="139680" progId="Equation.3">
                  <p:embed/>
                </p:oleObj>
              </mc:Choice>
              <mc:Fallback>
                <p:oleObj name="方程式" r:id="rId12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469" y="267026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群組 37"/>
          <p:cNvGrpSpPr/>
          <p:nvPr/>
        </p:nvGrpSpPr>
        <p:grpSpPr>
          <a:xfrm>
            <a:off x="5722212" y="3585835"/>
            <a:ext cx="203200" cy="203200"/>
            <a:chOff x="2065867" y="3437467"/>
            <a:chExt cx="203200" cy="203200"/>
          </a:xfrm>
        </p:grpSpPr>
        <p:cxnSp>
          <p:nvCxnSpPr>
            <p:cNvPr id="39" name="直線接點 3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群組 40"/>
          <p:cNvGrpSpPr/>
          <p:nvPr/>
        </p:nvGrpSpPr>
        <p:grpSpPr>
          <a:xfrm>
            <a:off x="5755470" y="5105075"/>
            <a:ext cx="203200" cy="203200"/>
            <a:chOff x="2065867" y="3437467"/>
            <a:chExt cx="203200" cy="203200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870547"/>
              </p:ext>
            </p:extLst>
          </p:nvPr>
        </p:nvGraphicFramePr>
        <p:xfrm>
          <a:off x="5631341" y="3757453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5" name="方程式" r:id="rId13" imgW="177480" imgH="215640" progId="Equation.3">
                  <p:embed/>
                </p:oleObj>
              </mc:Choice>
              <mc:Fallback>
                <p:oleObj name="方程式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341" y="3757453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11219"/>
              </p:ext>
            </p:extLst>
          </p:nvPr>
        </p:nvGraphicFramePr>
        <p:xfrm>
          <a:off x="5651900" y="5294680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6" name="方程式" r:id="rId14" imgW="190440" imgH="215640" progId="Equation.3">
                  <p:embed/>
                </p:oleObj>
              </mc:Choice>
              <mc:Fallback>
                <p:oleObj name="方程式" r:id="rId14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900" y="5294680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文字方塊 45"/>
          <p:cNvSpPr txBox="1"/>
          <p:nvPr/>
        </p:nvSpPr>
        <p:spPr>
          <a:xfrm>
            <a:off x="5457617" y="1971396"/>
            <a:ext cx="233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Case 1-2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38482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76793" y="3513817"/>
            <a:ext cx="316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As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increases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334933" y="4036458"/>
            <a:ext cx="358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magnitude monotonically decreases.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817385" y="5142677"/>
            <a:ext cx="355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Decrease faster than first order low pass</a:t>
            </a:r>
            <a:endParaRPr lang="zh-TW" altLang="en-US" sz="2400" dirty="0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509191" y="5244277"/>
            <a:ext cx="37035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478875" y="2088300"/>
            <a:ext cx="0" cy="4159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16555"/>
              </p:ext>
            </p:extLst>
          </p:nvPr>
        </p:nvGraphicFramePr>
        <p:xfrm>
          <a:off x="3892040" y="5377953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99" name="方程式" r:id="rId3" imgW="152280" imgH="139680" progId="Equation.3">
                  <p:embed/>
                </p:oleObj>
              </mc:Choice>
              <mc:Fallback>
                <p:oleObj name="方程式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040" y="5377953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70369"/>
              </p:ext>
            </p:extLst>
          </p:nvPr>
        </p:nvGraphicFramePr>
        <p:xfrm>
          <a:off x="3522589" y="2165135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0" name="方程式" r:id="rId5" imgW="152280" imgH="139680" progId="Equation.3">
                  <p:embed/>
                </p:oleObj>
              </mc:Choice>
              <mc:Fallback>
                <p:oleObj name="方程式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589" y="2165135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902900" y="5142677"/>
            <a:ext cx="203200" cy="203200"/>
            <a:chOff x="2065867" y="3437467"/>
            <a:chExt cx="203200" cy="203200"/>
          </a:xfrm>
        </p:grpSpPr>
        <p:cxnSp>
          <p:nvCxnSpPr>
            <p:cNvPr id="26" name="直線接點 25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1824012" y="5142677"/>
            <a:ext cx="203200" cy="203200"/>
            <a:chOff x="2065867" y="3437467"/>
            <a:chExt cx="203200" cy="203200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31021"/>
              </p:ext>
            </p:extLst>
          </p:nvPr>
        </p:nvGraphicFramePr>
        <p:xfrm>
          <a:off x="800805" y="5324128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1" name="方程式" r:id="rId7" imgW="177480" imgH="215640" progId="Equation.3">
                  <p:embed/>
                </p:oleObj>
              </mc:Choice>
              <mc:Fallback>
                <p:oleObj name="方程式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05" y="5324128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23337"/>
              </p:ext>
            </p:extLst>
          </p:nvPr>
        </p:nvGraphicFramePr>
        <p:xfrm>
          <a:off x="1720442" y="5332282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2" name="方程式" r:id="rId9" imgW="190440" imgH="215640" progId="Equation.3">
                  <p:embed/>
                </p:oleObj>
              </mc:Choice>
              <mc:Fallback>
                <p:oleObj name="方程式" r:id="rId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442" y="5332282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628650" y="1882367"/>
            <a:ext cx="2332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Case 1-1</a:t>
            </a:r>
          </a:p>
          <a:p>
            <a:pPr algn="ctr"/>
            <a:r>
              <a:rPr lang="en-US" altLang="zh-TW" sz="2800" dirty="0" smtClean="0"/>
              <a:t>Real Poles</a:t>
            </a:r>
            <a:endParaRPr lang="zh-TW" altLang="en-US" sz="2800" dirty="0"/>
          </a:p>
        </p:txBody>
      </p:sp>
      <p:sp>
        <p:nvSpPr>
          <p:cNvPr id="38" name="橢圓 37"/>
          <p:cNvSpPr/>
          <p:nvPr/>
        </p:nvSpPr>
        <p:spPr>
          <a:xfrm>
            <a:off x="3388875" y="472137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/>
          <p:cNvCxnSpPr>
            <a:endCxn id="38" idx="2"/>
          </p:cNvCxnSpPr>
          <p:nvPr/>
        </p:nvCxnSpPr>
        <p:spPr>
          <a:xfrm flipV="1">
            <a:off x="1913533" y="4811377"/>
            <a:ext cx="1475342" cy="42782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endCxn id="38" idx="2"/>
          </p:cNvCxnSpPr>
          <p:nvPr/>
        </p:nvCxnSpPr>
        <p:spPr>
          <a:xfrm flipV="1">
            <a:off x="1015035" y="4811377"/>
            <a:ext cx="2373840" cy="42275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/>
          <p:cNvSpPr/>
          <p:nvPr/>
        </p:nvSpPr>
        <p:spPr>
          <a:xfrm>
            <a:off x="3388875" y="257703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單箭頭接點 43"/>
          <p:cNvCxnSpPr>
            <a:endCxn id="43" idx="3"/>
          </p:cNvCxnSpPr>
          <p:nvPr/>
        </p:nvCxnSpPr>
        <p:spPr>
          <a:xfrm flipV="1">
            <a:off x="1925612" y="2730674"/>
            <a:ext cx="1489623" cy="251867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endCxn id="43" idx="2"/>
          </p:cNvCxnSpPr>
          <p:nvPr/>
        </p:nvCxnSpPr>
        <p:spPr>
          <a:xfrm flipV="1">
            <a:off x="1004500" y="2667034"/>
            <a:ext cx="2384375" cy="258739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99871"/>
              </p:ext>
            </p:extLst>
          </p:nvPr>
        </p:nvGraphicFramePr>
        <p:xfrm>
          <a:off x="2662913" y="4406583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3" name="方程式" r:id="rId11" imgW="114120" imgH="215640" progId="Equation.3">
                  <p:embed/>
                </p:oleObj>
              </mc:Choice>
              <mc:Fallback>
                <p:oleObj name="方程式" r:id="rId11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913" y="4406583"/>
                        <a:ext cx="2381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70134"/>
              </p:ext>
            </p:extLst>
          </p:nvPr>
        </p:nvGraphicFramePr>
        <p:xfrm>
          <a:off x="2858176" y="4947920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4" name="方程式" r:id="rId13" imgW="139680" imgH="215640" progId="Equation.3">
                  <p:embed/>
                </p:oleObj>
              </mc:Choice>
              <mc:Fallback>
                <p:oleObj name="方程式" r:id="rId13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176" y="4947920"/>
                        <a:ext cx="292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32374"/>
              </p:ext>
            </p:extLst>
          </p:nvPr>
        </p:nvGraphicFramePr>
        <p:xfrm>
          <a:off x="2176739" y="3194334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5" name="方程式" r:id="rId15" imgW="114120" imgH="215640" progId="Equation.3">
                  <p:embed/>
                </p:oleObj>
              </mc:Choice>
              <mc:Fallback>
                <p:oleObj name="方程式" r:id="rId1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739" y="3194334"/>
                        <a:ext cx="2381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77376"/>
              </p:ext>
            </p:extLst>
          </p:nvPr>
        </p:nvGraphicFramePr>
        <p:xfrm>
          <a:off x="2804581" y="3735305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6" name="方程式" r:id="rId17" imgW="139680" imgH="215640" progId="Equation.3">
                  <p:embed/>
                </p:oleObj>
              </mc:Choice>
              <mc:Fallback>
                <p:oleObj name="方程式" r:id="rId17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581" y="3735305"/>
                        <a:ext cx="292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群組 56"/>
          <p:cNvGrpSpPr/>
          <p:nvPr/>
        </p:nvGrpSpPr>
        <p:grpSpPr>
          <a:xfrm>
            <a:off x="4796892" y="2459829"/>
            <a:ext cx="3169839" cy="901700"/>
            <a:chOff x="4697370" y="2273601"/>
            <a:chExt cx="3169839" cy="901700"/>
          </a:xfrm>
        </p:grpSpPr>
        <p:sp>
          <p:nvSpPr>
            <p:cNvPr id="55" name="文字方塊 54"/>
            <p:cNvSpPr txBox="1"/>
            <p:nvPr/>
          </p:nvSpPr>
          <p:spPr>
            <a:xfrm>
              <a:off x="4697370" y="2438414"/>
              <a:ext cx="3169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The magnitude is </a:t>
              </a:r>
              <a:endParaRPr lang="zh-TW" altLang="en-US" sz="2400" dirty="0"/>
            </a:p>
          </p:txBody>
        </p:sp>
        <p:graphicFrame>
          <p:nvGraphicFramePr>
            <p:cNvPr id="5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7517781"/>
                </p:ext>
              </p:extLst>
            </p:nvPr>
          </p:nvGraphicFramePr>
          <p:xfrm>
            <a:off x="7074071" y="2273601"/>
            <a:ext cx="53022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707" name="方程式" r:id="rId19" imgW="253800" imgH="431640" progId="Equation.3">
                    <p:embed/>
                  </p:oleObj>
                </mc:Choice>
                <mc:Fallback>
                  <p:oleObj name="方程式" r:id="rId19" imgW="2538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4071" y="2273601"/>
                          <a:ext cx="530225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303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8" grpId="0" animBg="1"/>
      <p:bldP spid="38" grpId="1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</a:t>
            </a:r>
            <a:r>
              <a:rPr lang="en-US" altLang="zh-TW" dirty="0" smtClean="0"/>
              <a:t>Filter – Case 1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777032" y="4530106"/>
            <a:ext cx="35327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3544937" y="2243545"/>
            <a:ext cx="0" cy="395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70061"/>
              </p:ext>
            </p:extLst>
          </p:nvPr>
        </p:nvGraphicFramePr>
        <p:xfrm>
          <a:off x="3933946" y="4179294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35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946" y="4179294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14225"/>
              </p:ext>
            </p:extLst>
          </p:nvPr>
        </p:nvGraphicFramePr>
        <p:xfrm>
          <a:off x="3603320" y="2358048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36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320" y="2358048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1483214" y="5467018"/>
            <a:ext cx="203200" cy="203200"/>
            <a:chOff x="2065867" y="3437467"/>
            <a:chExt cx="203200" cy="203200"/>
          </a:xfrm>
        </p:grpSpPr>
        <p:cxnSp>
          <p:nvCxnSpPr>
            <p:cNvPr id="19" name="直線接點 1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1480679" y="3483905"/>
            <a:ext cx="203200" cy="203200"/>
            <a:chOff x="2065867" y="3437467"/>
            <a:chExt cx="203200" cy="203200"/>
          </a:xfrm>
        </p:grpSpPr>
        <p:cxnSp>
          <p:nvCxnSpPr>
            <p:cNvPr id="22" name="直線接點 2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79399"/>
              </p:ext>
            </p:extLst>
          </p:nvPr>
        </p:nvGraphicFramePr>
        <p:xfrm>
          <a:off x="956871" y="3337855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37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871" y="3337855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167956"/>
              </p:ext>
            </p:extLst>
          </p:nvPr>
        </p:nvGraphicFramePr>
        <p:xfrm>
          <a:off x="1014149" y="5260460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38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149" y="5260460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840614" y="1664448"/>
            <a:ext cx="2332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Case 1-2</a:t>
            </a:r>
          </a:p>
          <a:p>
            <a:pPr algn="ctr"/>
            <a:r>
              <a:rPr lang="en-US" altLang="zh-TW" sz="2800" dirty="0" smtClean="0"/>
              <a:t>Complex Poles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129146" y="2783240"/>
            <a:ext cx="404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As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increases, 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860056" y="4800664"/>
            <a:ext cx="35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 Increase</a:t>
            </a:r>
            <a:endParaRPr lang="zh-TW" altLang="en-US" sz="2400" dirty="0"/>
          </a:p>
        </p:txBody>
      </p:sp>
      <p:grpSp>
        <p:nvGrpSpPr>
          <p:cNvPr id="36" name="群組 35"/>
          <p:cNvGrpSpPr/>
          <p:nvPr/>
        </p:nvGrpSpPr>
        <p:grpSpPr>
          <a:xfrm>
            <a:off x="4693356" y="2038654"/>
            <a:ext cx="3169839" cy="901700"/>
            <a:chOff x="4697370" y="2273601"/>
            <a:chExt cx="3169839" cy="901700"/>
          </a:xfrm>
        </p:grpSpPr>
        <p:sp>
          <p:nvSpPr>
            <p:cNvPr id="37" name="文字方塊 36"/>
            <p:cNvSpPr txBox="1"/>
            <p:nvPr/>
          </p:nvSpPr>
          <p:spPr>
            <a:xfrm>
              <a:off x="4697370" y="2438414"/>
              <a:ext cx="3169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The magnitude is </a:t>
              </a:r>
              <a:endParaRPr lang="zh-TW" altLang="en-US" sz="2400" dirty="0"/>
            </a:p>
          </p:txBody>
        </p:sp>
        <p:graphicFrame>
          <p:nvGraphicFramePr>
            <p:cNvPr id="3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4190788"/>
                </p:ext>
              </p:extLst>
            </p:nvPr>
          </p:nvGraphicFramePr>
          <p:xfrm>
            <a:off x="7074071" y="2273601"/>
            <a:ext cx="53022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39" name="方程式" r:id="rId12" imgW="253800" imgH="431640" progId="Equation.3">
                    <p:embed/>
                  </p:oleObj>
                </mc:Choice>
                <mc:Fallback>
                  <p:oleObj name="方程式" r:id="rId12" imgW="2538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4071" y="2273601"/>
                          <a:ext cx="530225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橢圓 38"/>
          <p:cNvSpPr/>
          <p:nvPr/>
        </p:nvSpPr>
        <p:spPr>
          <a:xfrm>
            <a:off x="3448574" y="423534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>
            <a:endCxn id="39" idx="2"/>
          </p:cNvCxnSpPr>
          <p:nvPr/>
        </p:nvCxnSpPr>
        <p:spPr>
          <a:xfrm>
            <a:off x="1610243" y="3594991"/>
            <a:ext cx="1838331" cy="73035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endCxn id="42" idx="3"/>
          </p:cNvCxnSpPr>
          <p:nvPr/>
        </p:nvCxnSpPr>
        <p:spPr>
          <a:xfrm flipV="1">
            <a:off x="1557938" y="2841778"/>
            <a:ext cx="1894040" cy="271655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3425618" y="268813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單箭頭接點 42"/>
          <p:cNvCxnSpPr>
            <a:endCxn id="42" idx="2"/>
          </p:cNvCxnSpPr>
          <p:nvPr/>
        </p:nvCxnSpPr>
        <p:spPr>
          <a:xfrm flipV="1">
            <a:off x="1578463" y="2778138"/>
            <a:ext cx="1847155" cy="82035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206900"/>
              </p:ext>
            </p:extLst>
          </p:nvPr>
        </p:nvGraphicFramePr>
        <p:xfrm>
          <a:off x="2948744" y="3740659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40" name="方程式" r:id="rId14" imgW="114120" imgH="215640" progId="Equation.3">
                  <p:embed/>
                </p:oleObj>
              </mc:Choice>
              <mc:Fallback>
                <p:oleObj name="方程式" r:id="rId1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744" y="3740659"/>
                        <a:ext cx="2381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10189"/>
              </p:ext>
            </p:extLst>
          </p:nvPr>
        </p:nvGraphicFramePr>
        <p:xfrm>
          <a:off x="3147466" y="3180191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41" name="方程式" r:id="rId16" imgW="139680" imgH="215640" progId="Equation.3">
                  <p:embed/>
                </p:oleObj>
              </mc:Choice>
              <mc:Fallback>
                <p:oleObj name="方程式" r:id="rId16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466" y="3180191"/>
                        <a:ext cx="292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95975"/>
              </p:ext>
            </p:extLst>
          </p:nvPr>
        </p:nvGraphicFramePr>
        <p:xfrm>
          <a:off x="2506733" y="2640414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42" name="方程式" r:id="rId18" imgW="114120" imgH="215640" progId="Equation.3">
                  <p:embed/>
                </p:oleObj>
              </mc:Choice>
              <mc:Fallback>
                <p:oleObj name="方程式" r:id="rId1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733" y="2640414"/>
                        <a:ext cx="2381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209239"/>
              </p:ext>
            </p:extLst>
          </p:nvPr>
        </p:nvGraphicFramePr>
        <p:xfrm>
          <a:off x="2740134" y="4762495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43" name="方程式" r:id="rId20" imgW="139680" imgH="215640" progId="Equation.3">
                  <p:embed/>
                </p:oleObj>
              </mc:Choice>
              <mc:Fallback>
                <p:oleObj name="方程式" r:id="rId20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134" y="4762495"/>
                        <a:ext cx="292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直線單箭頭接點 47"/>
          <p:cNvCxnSpPr>
            <a:endCxn id="39" idx="2"/>
          </p:cNvCxnSpPr>
          <p:nvPr/>
        </p:nvCxnSpPr>
        <p:spPr>
          <a:xfrm flipV="1">
            <a:off x="1640616" y="4325344"/>
            <a:ext cx="1807958" cy="121601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4572000" y="3250746"/>
            <a:ext cx="510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decrease first and then increase.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595314" y="4369479"/>
            <a:ext cx="42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What </a:t>
            </a:r>
            <a:r>
              <a:rPr lang="en-US" altLang="zh-TW" sz="2400" dirty="0"/>
              <a:t>will </a:t>
            </a:r>
            <a:r>
              <a:rPr lang="en-US" altLang="zh-TW" sz="2400" dirty="0" smtClean="0"/>
              <a:t>happen to magnitude?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572000" y="3802072"/>
            <a:ext cx="432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always increase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4860056" y="5242132"/>
            <a:ext cx="35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dirty="0" smtClean="0"/>
              <a:t>. Decrease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4860056" y="5666862"/>
            <a:ext cx="35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3. Increase, then decrease</a:t>
            </a:r>
            <a:endParaRPr lang="zh-TW" altLang="en-US" sz="24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4870318" y="6128527"/>
            <a:ext cx="35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4. Decrease, then increase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00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9" grpId="0" animBg="1"/>
      <p:bldP spid="39" grpId="1" animBg="1"/>
      <p:bldP spid="42" grpId="0" animBg="1"/>
      <p:bldP spid="49" grpId="0"/>
      <p:bldP spid="7" grpId="0"/>
      <p:bldP spid="51" grpId="0"/>
      <p:bldP spid="52" grpId="0"/>
      <p:bldP spid="53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777032" y="4530106"/>
            <a:ext cx="35327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3544937" y="2243545"/>
            <a:ext cx="0" cy="395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475169"/>
              </p:ext>
            </p:extLst>
          </p:nvPr>
        </p:nvGraphicFramePr>
        <p:xfrm>
          <a:off x="3603320" y="2358048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2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320" y="2358048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群組 35"/>
          <p:cNvGrpSpPr/>
          <p:nvPr/>
        </p:nvGrpSpPr>
        <p:grpSpPr>
          <a:xfrm>
            <a:off x="1483214" y="5467018"/>
            <a:ext cx="203200" cy="203200"/>
            <a:chOff x="2065867" y="3437467"/>
            <a:chExt cx="203200" cy="203200"/>
          </a:xfrm>
        </p:grpSpPr>
        <p:cxnSp>
          <p:nvCxnSpPr>
            <p:cNvPr id="37" name="直線接點 36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1480679" y="3483905"/>
            <a:ext cx="203200" cy="203200"/>
            <a:chOff x="2065867" y="3437467"/>
            <a:chExt cx="203200" cy="203200"/>
          </a:xfrm>
        </p:grpSpPr>
        <p:cxnSp>
          <p:nvCxnSpPr>
            <p:cNvPr id="40" name="直線接點 39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99825"/>
              </p:ext>
            </p:extLst>
          </p:nvPr>
        </p:nvGraphicFramePr>
        <p:xfrm>
          <a:off x="956871" y="3337855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3" name="方程式" r:id="rId6" imgW="177480" imgH="215640" progId="Equation.3">
                  <p:embed/>
                </p:oleObj>
              </mc:Choice>
              <mc:Fallback>
                <p:oleObj name="方程式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871" y="3337855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064359"/>
              </p:ext>
            </p:extLst>
          </p:nvPr>
        </p:nvGraphicFramePr>
        <p:xfrm>
          <a:off x="1014149" y="5260460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4" name="方程式" r:id="rId8" imgW="190440" imgH="215640" progId="Equation.3">
                  <p:embed/>
                </p:oleObj>
              </mc:Choice>
              <mc:Fallback>
                <p:oleObj name="方程式" r:id="rId8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149" y="5260460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字方塊 43"/>
          <p:cNvSpPr txBox="1"/>
          <p:nvPr/>
        </p:nvSpPr>
        <p:spPr>
          <a:xfrm>
            <a:off x="840614" y="1664448"/>
            <a:ext cx="2332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Case 1-2</a:t>
            </a:r>
          </a:p>
          <a:p>
            <a:pPr algn="ctr"/>
            <a:r>
              <a:rPr lang="en-US" altLang="zh-TW" sz="2800" dirty="0" smtClean="0"/>
              <a:t>Complex Poles</a:t>
            </a:r>
            <a:endParaRPr lang="zh-TW" altLang="en-US" sz="2800" dirty="0"/>
          </a:p>
        </p:txBody>
      </p:sp>
      <p:cxnSp>
        <p:nvCxnSpPr>
          <p:cNvPr id="47" name="直線單箭頭接點 46"/>
          <p:cNvCxnSpPr>
            <a:endCxn id="48" idx="3"/>
          </p:cNvCxnSpPr>
          <p:nvPr/>
        </p:nvCxnSpPr>
        <p:spPr>
          <a:xfrm flipV="1">
            <a:off x="1557938" y="2841778"/>
            <a:ext cx="1894040" cy="271655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橢圓 47"/>
          <p:cNvSpPr/>
          <p:nvPr/>
        </p:nvSpPr>
        <p:spPr>
          <a:xfrm>
            <a:off x="3425618" y="268813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單箭頭接點 48"/>
          <p:cNvCxnSpPr>
            <a:endCxn id="48" idx="2"/>
          </p:cNvCxnSpPr>
          <p:nvPr/>
        </p:nvCxnSpPr>
        <p:spPr>
          <a:xfrm flipV="1">
            <a:off x="1578463" y="2778138"/>
            <a:ext cx="1847155" cy="82035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45676"/>
              </p:ext>
            </p:extLst>
          </p:nvPr>
        </p:nvGraphicFramePr>
        <p:xfrm>
          <a:off x="3147466" y="3180191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5" name="方程式" r:id="rId10" imgW="139680" imgH="215640" progId="Equation.3">
                  <p:embed/>
                </p:oleObj>
              </mc:Choice>
              <mc:Fallback>
                <p:oleObj name="方程式" r:id="rId10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466" y="3180191"/>
                        <a:ext cx="292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892012"/>
              </p:ext>
            </p:extLst>
          </p:nvPr>
        </p:nvGraphicFramePr>
        <p:xfrm>
          <a:off x="2506733" y="2640414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6" name="方程式" r:id="rId12" imgW="114120" imgH="215640" progId="Equation.3">
                  <p:embed/>
                </p:oleObj>
              </mc:Choice>
              <mc:Fallback>
                <p:oleObj name="方程式" r:id="rId12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733" y="2640414"/>
                        <a:ext cx="2381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07062"/>
              </p:ext>
            </p:extLst>
          </p:nvPr>
        </p:nvGraphicFramePr>
        <p:xfrm>
          <a:off x="1864538" y="4102189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7" name="方程式" r:id="rId14" imgW="152280" imgH="139680" progId="Equation.3">
                  <p:embed/>
                </p:oleObj>
              </mc:Choice>
              <mc:Fallback>
                <p:oleObj name="方程式" r:id="rId1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538" y="4102189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514750"/>
              </p:ext>
            </p:extLst>
          </p:nvPr>
        </p:nvGraphicFramePr>
        <p:xfrm>
          <a:off x="1144337" y="3883373"/>
          <a:ext cx="423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8" name="方程式" r:id="rId16" imgW="203040" imgH="228600" progId="Equation.3">
                  <p:embed/>
                </p:oleObj>
              </mc:Choice>
              <mc:Fallback>
                <p:oleObj name="方程式" r:id="rId16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337" y="3883373"/>
                        <a:ext cx="423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83152"/>
              </p:ext>
            </p:extLst>
          </p:nvPr>
        </p:nvGraphicFramePr>
        <p:xfrm>
          <a:off x="1124312" y="4699002"/>
          <a:ext cx="4222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9" name="方程式" r:id="rId18" imgW="203040" imgH="228600" progId="Equation.3">
                  <p:embed/>
                </p:oleObj>
              </mc:Choice>
              <mc:Fallback>
                <p:oleObj name="方程式" r:id="rId18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312" y="4699002"/>
                        <a:ext cx="4222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接點 15"/>
          <p:cNvCxnSpPr/>
          <p:nvPr/>
        </p:nvCxnSpPr>
        <p:spPr>
          <a:xfrm>
            <a:off x="1578463" y="3598491"/>
            <a:ext cx="0" cy="197012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4860056" y="4800664"/>
            <a:ext cx="35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 Increase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4595314" y="4369479"/>
            <a:ext cx="42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What </a:t>
            </a:r>
            <a:r>
              <a:rPr lang="en-US" altLang="zh-TW" sz="2400" dirty="0"/>
              <a:t>will </a:t>
            </a:r>
            <a:r>
              <a:rPr lang="en-US" altLang="zh-TW" sz="2400" dirty="0" smtClean="0"/>
              <a:t>happen to magnitude?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860056" y="5242132"/>
            <a:ext cx="35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dirty="0" smtClean="0"/>
              <a:t>. Decrease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4860056" y="5666862"/>
            <a:ext cx="35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3. Increase, then decrease</a:t>
            </a:r>
            <a:endParaRPr lang="zh-TW" altLang="en-US" sz="24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4870318" y="6128527"/>
            <a:ext cx="35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4. Decrease, then increase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4860056" y="5260460"/>
            <a:ext cx="1630680" cy="406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4860056" y="5711350"/>
            <a:ext cx="3445744" cy="406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4595314" y="2273265"/>
            <a:ext cx="404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&gt;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d</a:t>
            </a:r>
            <a:endParaRPr lang="zh-TW" altLang="en-US" sz="24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4870318" y="2855350"/>
            <a:ext cx="3766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/>
              <a:t> and </a:t>
            </a:r>
            <a:r>
              <a:rPr lang="en-US" altLang="zh-TW" sz="2400" dirty="0" smtClean="0"/>
              <a:t>l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both increase.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4839884" y="3400208"/>
            <a:ext cx="401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magnitude must decrease.</a:t>
            </a:r>
            <a:endParaRPr lang="zh-TW" altLang="en-US" sz="2400" dirty="0"/>
          </a:p>
        </p:txBody>
      </p:sp>
      <p:graphicFrame>
        <p:nvGraphicFramePr>
          <p:cNvPr id="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83840"/>
              </p:ext>
            </p:extLst>
          </p:nvPr>
        </p:nvGraphicFramePr>
        <p:xfrm>
          <a:off x="3933946" y="4179294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20" name="方程式" r:id="rId20" imgW="152280" imgH="139680" progId="Equation.3">
                  <p:embed/>
                </p:oleObj>
              </mc:Choice>
              <mc:Fallback>
                <p:oleObj name="方程式" r:id="rId2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946" y="4179294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直線接點 68"/>
          <p:cNvCxnSpPr/>
          <p:nvPr/>
        </p:nvCxnSpPr>
        <p:spPr>
          <a:xfrm rot="5400000">
            <a:off x="2543427" y="3409225"/>
            <a:ext cx="0" cy="1970127"/>
          </a:xfrm>
          <a:prstGeom prst="line">
            <a:avLst/>
          </a:prstGeom>
          <a:ln w="381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8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Real World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639961" y="1580974"/>
            <a:ext cx="3864078" cy="2123623"/>
            <a:chOff x="2481759" y="1429079"/>
            <a:chExt cx="3864078" cy="212362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1759" y="1522424"/>
              <a:ext cx="3864078" cy="2030278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2880834" y="1429079"/>
              <a:ext cx="3065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Ideal filter</a:t>
              </a:r>
              <a:endParaRPr lang="zh-TW" altLang="en-US" sz="2800" dirty="0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8" y="4405902"/>
            <a:ext cx="2094473" cy="184699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067" y="4277045"/>
            <a:ext cx="2221498" cy="20063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711" y="4332490"/>
            <a:ext cx="2138398" cy="196229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255" y="4332490"/>
            <a:ext cx="2215722" cy="2017204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H="1">
            <a:off x="1673525" y="3704597"/>
            <a:ext cx="1813291" cy="572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3486817" y="3778813"/>
            <a:ext cx="661681" cy="460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5096004" y="3760042"/>
            <a:ext cx="774033" cy="5170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693910" y="3732320"/>
            <a:ext cx="2016705" cy="544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0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777032" y="4530106"/>
            <a:ext cx="35327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3544937" y="2243545"/>
            <a:ext cx="0" cy="395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66648"/>
              </p:ext>
            </p:extLst>
          </p:nvPr>
        </p:nvGraphicFramePr>
        <p:xfrm>
          <a:off x="3614859" y="216093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47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859" y="216093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群組 35"/>
          <p:cNvGrpSpPr/>
          <p:nvPr/>
        </p:nvGrpSpPr>
        <p:grpSpPr>
          <a:xfrm>
            <a:off x="1483214" y="5467018"/>
            <a:ext cx="203200" cy="203200"/>
            <a:chOff x="2065867" y="3437467"/>
            <a:chExt cx="203200" cy="203200"/>
          </a:xfrm>
        </p:grpSpPr>
        <p:cxnSp>
          <p:nvCxnSpPr>
            <p:cNvPr id="37" name="直線接點 36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1480679" y="3483905"/>
            <a:ext cx="203200" cy="203200"/>
            <a:chOff x="2065867" y="3437467"/>
            <a:chExt cx="203200" cy="203200"/>
          </a:xfrm>
        </p:grpSpPr>
        <p:cxnSp>
          <p:nvCxnSpPr>
            <p:cNvPr id="40" name="直線接點 39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3"/>
          <p:cNvGraphicFramePr>
            <a:graphicFrameLocks noChangeAspect="1"/>
          </p:cNvGraphicFramePr>
          <p:nvPr>
            <p:extLst/>
          </p:nvPr>
        </p:nvGraphicFramePr>
        <p:xfrm>
          <a:off x="956871" y="3337855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48" name="方程式" r:id="rId6" imgW="177480" imgH="215640" progId="Equation.3">
                  <p:embed/>
                </p:oleObj>
              </mc:Choice>
              <mc:Fallback>
                <p:oleObj name="方程式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871" y="3337855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/>
          </p:nvPr>
        </p:nvGraphicFramePr>
        <p:xfrm>
          <a:off x="1014149" y="5260460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49" name="方程式" r:id="rId8" imgW="190440" imgH="215640" progId="Equation.3">
                  <p:embed/>
                </p:oleObj>
              </mc:Choice>
              <mc:Fallback>
                <p:oleObj name="方程式" r:id="rId8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149" y="5260460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字方塊 43"/>
          <p:cNvSpPr txBox="1"/>
          <p:nvPr/>
        </p:nvSpPr>
        <p:spPr>
          <a:xfrm>
            <a:off x="840614" y="1664448"/>
            <a:ext cx="2332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Case 1-2</a:t>
            </a:r>
          </a:p>
          <a:p>
            <a:pPr algn="ctr"/>
            <a:r>
              <a:rPr lang="en-US" altLang="zh-TW" sz="2800" dirty="0" smtClean="0"/>
              <a:t>Complex Poles</a:t>
            </a:r>
            <a:endParaRPr lang="zh-TW" altLang="en-US" sz="2800" dirty="0"/>
          </a:p>
        </p:txBody>
      </p:sp>
      <p:sp>
        <p:nvSpPr>
          <p:cNvPr id="45" name="橢圓 44"/>
          <p:cNvSpPr/>
          <p:nvPr/>
        </p:nvSpPr>
        <p:spPr>
          <a:xfrm>
            <a:off x="3462241" y="383201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直線單箭頭接點 46"/>
          <p:cNvCxnSpPr>
            <a:endCxn id="45" idx="3"/>
          </p:cNvCxnSpPr>
          <p:nvPr/>
        </p:nvCxnSpPr>
        <p:spPr>
          <a:xfrm flipV="1">
            <a:off x="1557938" y="3985654"/>
            <a:ext cx="1930663" cy="157268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endCxn id="45" idx="2"/>
          </p:cNvCxnSpPr>
          <p:nvPr/>
        </p:nvCxnSpPr>
        <p:spPr>
          <a:xfrm>
            <a:off x="1578463" y="3598492"/>
            <a:ext cx="1883778" cy="32352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59055"/>
              </p:ext>
            </p:extLst>
          </p:nvPr>
        </p:nvGraphicFramePr>
        <p:xfrm>
          <a:off x="2506733" y="4717481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0" name="方程式" r:id="rId10" imgW="139680" imgH="215640" progId="Equation.3">
                  <p:embed/>
                </p:oleObj>
              </mc:Choice>
              <mc:Fallback>
                <p:oleObj name="方程式" r:id="rId10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733" y="4717481"/>
                        <a:ext cx="292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556002"/>
              </p:ext>
            </p:extLst>
          </p:nvPr>
        </p:nvGraphicFramePr>
        <p:xfrm>
          <a:off x="2387642" y="3296247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1" name="方程式" r:id="rId12" imgW="114120" imgH="215640" progId="Equation.3">
                  <p:embed/>
                </p:oleObj>
              </mc:Choice>
              <mc:Fallback>
                <p:oleObj name="方程式" r:id="rId12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42" y="3296247"/>
                        <a:ext cx="2381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/>
          </p:nvPr>
        </p:nvGraphicFramePr>
        <p:xfrm>
          <a:off x="1144337" y="3883373"/>
          <a:ext cx="423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2" name="方程式" r:id="rId14" imgW="203040" imgH="228600" progId="Equation.3">
                  <p:embed/>
                </p:oleObj>
              </mc:Choice>
              <mc:Fallback>
                <p:oleObj name="方程式" r:id="rId14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337" y="3883373"/>
                        <a:ext cx="423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>
            <p:extLst/>
          </p:nvPr>
        </p:nvGraphicFramePr>
        <p:xfrm>
          <a:off x="1124312" y="4699002"/>
          <a:ext cx="4222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3" name="方程式" r:id="rId16" imgW="203040" imgH="228600" progId="Equation.3">
                  <p:embed/>
                </p:oleObj>
              </mc:Choice>
              <mc:Fallback>
                <p:oleObj name="方程式" r:id="rId16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312" y="4699002"/>
                        <a:ext cx="4222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接點 15"/>
          <p:cNvCxnSpPr/>
          <p:nvPr/>
        </p:nvCxnSpPr>
        <p:spPr>
          <a:xfrm>
            <a:off x="1578463" y="3598491"/>
            <a:ext cx="0" cy="197012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83840"/>
              </p:ext>
            </p:extLst>
          </p:nvPr>
        </p:nvGraphicFramePr>
        <p:xfrm>
          <a:off x="3933946" y="4179294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4" name="方程式" r:id="rId18" imgW="152280" imgH="139680" progId="Equation.3">
                  <p:embed/>
                </p:oleObj>
              </mc:Choice>
              <mc:Fallback>
                <p:oleObj name="方程式" r:id="rId1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946" y="4179294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199276"/>
              </p:ext>
            </p:extLst>
          </p:nvPr>
        </p:nvGraphicFramePr>
        <p:xfrm>
          <a:off x="3579898" y="35489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5" name="方程式" r:id="rId20" imgW="152280" imgH="139680" progId="Equation.3">
                  <p:embed/>
                </p:oleObj>
              </mc:Choice>
              <mc:Fallback>
                <p:oleObj name="方程式" r:id="rId2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98" y="35489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20090"/>
              </p:ext>
            </p:extLst>
          </p:nvPr>
        </p:nvGraphicFramePr>
        <p:xfrm>
          <a:off x="1864538" y="4102189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6" name="方程式" r:id="rId21" imgW="152280" imgH="139680" progId="Equation.3">
                  <p:embed/>
                </p:oleObj>
              </mc:Choice>
              <mc:Fallback>
                <p:oleObj name="方程式" r:id="rId2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538" y="4102189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直線接點 67"/>
          <p:cNvCxnSpPr/>
          <p:nvPr/>
        </p:nvCxnSpPr>
        <p:spPr>
          <a:xfrm rot="5400000">
            <a:off x="2543427" y="3409225"/>
            <a:ext cx="0" cy="1970127"/>
          </a:xfrm>
          <a:prstGeom prst="line">
            <a:avLst/>
          </a:prstGeom>
          <a:ln w="381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51492"/>
              </p:ext>
            </p:extLst>
          </p:nvPr>
        </p:nvGraphicFramePr>
        <p:xfrm>
          <a:off x="4665981" y="2419280"/>
          <a:ext cx="26257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7" name="方程式" r:id="rId23" imgW="1257120" imgH="317160" progId="Equation.3">
                  <p:embed/>
                </p:oleObj>
              </mc:Choice>
              <mc:Fallback>
                <p:oleObj name="方程式" r:id="rId23" imgW="12571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981" y="2419280"/>
                        <a:ext cx="26257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44408"/>
              </p:ext>
            </p:extLst>
          </p:nvPr>
        </p:nvGraphicFramePr>
        <p:xfrm>
          <a:off x="4640581" y="3142492"/>
          <a:ext cx="26781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8" name="方程式" r:id="rId25" imgW="1282680" imgH="317160" progId="Equation.3">
                  <p:embed/>
                </p:oleObj>
              </mc:Choice>
              <mc:Fallback>
                <p:oleObj name="方程式" r:id="rId25" imgW="12826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581" y="3142492"/>
                        <a:ext cx="26781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669733"/>
              </p:ext>
            </p:extLst>
          </p:nvPr>
        </p:nvGraphicFramePr>
        <p:xfrm>
          <a:off x="4665981" y="5195676"/>
          <a:ext cx="42164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9" name="方程式" r:id="rId27" imgW="2019240" imgH="533160" progId="Equation.3">
                  <p:embed/>
                </p:oleObj>
              </mc:Choice>
              <mc:Fallback>
                <p:oleObj name="方程式" r:id="rId27" imgW="20192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981" y="5195676"/>
                        <a:ext cx="4216400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文字方塊 72"/>
          <p:cNvSpPr txBox="1"/>
          <p:nvPr/>
        </p:nvSpPr>
        <p:spPr>
          <a:xfrm>
            <a:off x="4569229" y="4605211"/>
            <a:ext cx="316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Minimize</a:t>
            </a:r>
            <a:endParaRPr lang="zh-TW" altLang="en-US" sz="2400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4572000" y="4017406"/>
            <a:ext cx="387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Maximize the magnitude</a:t>
            </a:r>
            <a:endParaRPr lang="zh-TW" altLang="en-US" sz="24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4569229" y="1865202"/>
            <a:ext cx="404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When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&lt;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d</a:t>
            </a:r>
            <a:endParaRPr lang="zh-TW" altLang="en-US" sz="2400" dirty="0"/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08638"/>
              </p:ext>
            </p:extLst>
          </p:nvPr>
        </p:nvGraphicFramePr>
        <p:xfrm>
          <a:off x="7884112" y="3815781"/>
          <a:ext cx="5302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60" name="方程式" r:id="rId29" imgW="253800" imgH="431640" progId="Equation.3">
                  <p:embed/>
                </p:oleObj>
              </mc:Choice>
              <mc:Fallback>
                <p:oleObj name="方程式" r:id="rId29" imgW="25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112" y="3815781"/>
                        <a:ext cx="5302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8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77832"/>
              </p:ext>
            </p:extLst>
          </p:nvPr>
        </p:nvGraphicFramePr>
        <p:xfrm>
          <a:off x="1981201" y="2125917"/>
          <a:ext cx="493236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1" name="方程式" r:id="rId3" imgW="2361960" imgH="279360" progId="Equation.3">
                  <p:embed/>
                </p:oleObj>
              </mc:Choice>
              <mc:Fallback>
                <p:oleObj name="方程式" r:id="rId3" imgW="2361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125917"/>
                        <a:ext cx="4932362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67338"/>
              </p:ext>
            </p:extLst>
          </p:nvPr>
        </p:nvGraphicFramePr>
        <p:xfrm>
          <a:off x="323850" y="2786509"/>
          <a:ext cx="824706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2" name="方程式" r:id="rId5" imgW="3949560" imgH="393480" progId="Equation.3">
                  <p:embed/>
                </p:oleObj>
              </mc:Choice>
              <mc:Fallback>
                <p:oleObj name="方程式" r:id="rId5" imgW="3949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86509"/>
                        <a:ext cx="8247063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697953"/>
              </p:ext>
            </p:extLst>
          </p:nvPr>
        </p:nvGraphicFramePr>
        <p:xfrm>
          <a:off x="7813676" y="1541049"/>
          <a:ext cx="9556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3" name="方程式" r:id="rId7" imgW="457200" imgH="228600" progId="Equation.3">
                  <p:embed/>
                </p:oleObj>
              </mc:Choice>
              <mc:Fallback>
                <p:oleObj name="方程式" r:id="rId7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6" y="1541049"/>
                        <a:ext cx="9556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94906"/>
              </p:ext>
            </p:extLst>
          </p:nvPr>
        </p:nvGraphicFramePr>
        <p:xfrm>
          <a:off x="8351506" y="3369753"/>
          <a:ext cx="5032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4" name="方程式" r:id="rId9" imgW="241200" imgH="177480" progId="Equation.3">
                  <p:embed/>
                </p:oleObj>
              </mc:Choice>
              <mc:Fallback>
                <p:oleObj name="方程式" r:id="rId9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506" y="3369753"/>
                        <a:ext cx="5032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20317" y="2180563"/>
            <a:ext cx="316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Minimize</a:t>
            </a:r>
            <a:endParaRPr lang="zh-TW" altLang="en-US" sz="240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570261"/>
              </p:ext>
            </p:extLst>
          </p:nvPr>
        </p:nvGraphicFramePr>
        <p:xfrm>
          <a:off x="393892" y="3685225"/>
          <a:ext cx="72929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5" name="方程式" r:id="rId11" imgW="3492360" imgH="279360" progId="Equation.3">
                  <p:embed/>
                </p:oleObj>
              </mc:Choice>
              <mc:Fallback>
                <p:oleObj name="方程式" r:id="rId11" imgW="3492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92" y="3685225"/>
                        <a:ext cx="72929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259510"/>
              </p:ext>
            </p:extLst>
          </p:nvPr>
        </p:nvGraphicFramePr>
        <p:xfrm>
          <a:off x="469464" y="4451447"/>
          <a:ext cx="62849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6" name="方程式" r:id="rId13" imgW="3009600" imgH="241200" progId="Equation.3">
                  <p:embed/>
                </p:oleObj>
              </mc:Choice>
              <mc:Fallback>
                <p:oleObj name="方程式" r:id="rId13" imgW="300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64" y="4451447"/>
                        <a:ext cx="62849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38188"/>
              </p:ext>
            </p:extLst>
          </p:nvPr>
        </p:nvGraphicFramePr>
        <p:xfrm>
          <a:off x="481562" y="5160438"/>
          <a:ext cx="46148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7" name="方程式" r:id="rId15" imgW="2209680" imgH="241200" progId="Equation.3">
                  <p:embed/>
                </p:oleObj>
              </mc:Choice>
              <mc:Fallback>
                <p:oleObj name="方程式" r:id="rId15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2" y="5160438"/>
                        <a:ext cx="46148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15830"/>
              </p:ext>
            </p:extLst>
          </p:nvPr>
        </p:nvGraphicFramePr>
        <p:xfrm>
          <a:off x="5579897" y="5112001"/>
          <a:ext cx="32353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8" name="方程式" r:id="rId17" imgW="1549080" imgH="241200" progId="Equation.3">
                  <p:embed/>
                </p:oleObj>
              </mc:Choice>
              <mc:Fallback>
                <p:oleObj name="方程式" r:id="rId17" imgW="1549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897" y="5112001"/>
                        <a:ext cx="32353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51461"/>
              </p:ext>
            </p:extLst>
          </p:nvPr>
        </p:nvGraphicFramePr>
        <p:xfrm>
          <a:off x="2006601" y="1445482"/>
          <a:ext cx="490696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9" name="方程式" r:id="rId19" imgW="2349360" imgH="317160" progId="Equation.3">
                  <p:embed/>
                </p:oleObj>
              </mc:Choice>
              <mc:Fallback>
                <p:oleObj name="方程式" r:id="rId19" imgW="23493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1" y="1445482"/>
                        <a:ext cx="4906962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601267" y="1571611"/>
            <a:ext cx="316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Minimize</a:t>
            </a:r>
            <a:endParaRPr lang="zh-TW" altLang="en-US" sz="24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81836"/>
              </p:ext>
            </p:extLst>
          </p:nvPr>
        </p:nvGraphicFramePr>
        <p:xfrm>
          <a:off x="481562" y="5850380"/>
          <a:ext cx="23606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20" name="方程式" r:id="rId21" imgW="1130040" imgH="241200" progId="Equation.3">
                  <p:embed/>
                </p:oleObj>
              </mc:Choice>
              <mc:Fallback>
                <p:oleObj name="方程式" r:id="rId21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2" y="5850380"/>
                        <a:ext cx="23606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987618"/>
              </p:ext>
            </p:extLst>
          </p:nvPr>
        </p:nvGraphicFramePr>
        <p:xfrm>
          <a:off x="3250112" y="5869430"/>
          <a:ext cx="17510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21" name="方程式" r:id="rId23" imgW="838080" imgH="241200" progId="Equation.3">
                  <p:embed/>
                </p:oleObj>
              </mc:Choice>
              <mc:Fallback>
                <p:oleObj name="方程式" r:id="rId23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112" y="5869430"/>
                        <a:ext cx="17510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570082"/>
              </p:ext>
            </p:extLst>
          </p:nvPr>
        </p:nvGraphicFramePr>
        <p:xfrm>
          <a:off x="5322822" y="5809203"/>
          <a:ext cx="1884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22" name="方程式" r:id="rId25" imgW="901440" imgH="291960" progId="Equation.3">
                  <p:embed/>
                </p:oleObj>
              </mc:Choice>
              <mc:Fallback>
                <p:oleObj name="方程式" r:id="rId25" imgW="901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22" y="5809203"/>
                        <a:ext cx="18843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322823" y="5793230"/>
            <a:ext cx="1884362" cy="6255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235494" y="6005701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(maximize)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77840"/>
              </p:ext>
            </p:extLst>
          </p:nvPr>
        </p:nvGraphicFramePr>
        <p:xfrm>
          <a:off x="1122295" y="1477672"/>
          <a:ext cx="1884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26" name="方程式" r:id="rId3" imgW="901440" imgH="291960" progId="Equation.3">
                  <p:embed/>
                </p:oleObj>
              </mc:Choice>
              <mc:Fallback>
                <p:oleObj name="方程式" r:id="rId3" imgW="901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295" y="1477672"/>
                        <a:ext cx="18843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3124681" y="1577569"/>
            <a:ext cx="311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Lead to maximum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035961" y="2125908"/>
            <a:ext cx="4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maxima exists when </a:t>
            </a:r>
            <a:endParaRPr lang="zh-TW" altLang="en-US" sz="2400" dirty="0"/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263873"/>
              </p:ext>
            </p:extLst>
          </p:nvPr>
        </p:nvGraphicFramePr>
        <p:xfrm>
          <a:off x="4282081" y="2134543"/>
          <a:ext cx="9826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27" name="方程式" r:id="rId5" imgW="469800" imgH="228600" progId="Equation.3">
                  <p:embed/>
                </p:oleObj>
              </mc:Choice>
              <mc:Fallback>
                <p:oleObj name="方程式" r:id="rId5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081" y="2134543"/>
                        <a:ext cx="9826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線單箭頭接點 38"/>
          <p:cNvCxnSpPr/>
          <p:nvPr/>
        </p:nvCxnSpPr>
        <p:spPr>
          <a:xfrm>
            <a:off x="639487" y="4549736"/>
            <a:ext cx="35327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3416523" y="2853129"/>
            <a:ext cx="0" cy="3275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49061"/>
              </p:ext>
            </p:extLst>
          </p:nvPr>
        </p:nvGraphicFramePr>
        <p:xfrm>
          <a:off x="3509362" y="2692148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28" name="方程式" r:id="rId7" imgW="152280" imgH="139680" progId="Equation.3">
                  <p:embed/>
                </p:oleObj>
              </mc:Choice>
              <mc:Fallback>
                <p:oleObj name="方程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362" y="2692148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群組 41"/>
          <p:cNvGrpSpPr/>
          <p:nvPr/>
        </p:nvGrpSpPr>
        <p:grpSpPr>
          <a:xfrm>
            <a:off x="1345669" y="5486648"/>
            <a:ext cx="203200" cy="203200"/>
            <a:chOff x="2065867" y="3437467"/>
            <a:chExt cx="203200" cy="203200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群組 44"/>
          <p:cNvGrpSpPr/>
          <p:nvPr/>
        </p:nvGrpSpPr>
        <p:grpSpPr>
          <a:xfrm>
            <a:off x="1343134" y="3503535"/>
            <a:ext cx="203200" cy="203200"/>
            <a:chOff x="2065867" y="3437467"/>
            <a:chExt cx="203200" cy="203200"/>
          </a:xfrm>
        </p:grpSpPr>
        <p:cxnSp>
          <p:nvCxnSpPr>
            <p:cNvPr id="46" name="直線接點 45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325906"/>
              </p:ext>
            </p:extLst>
          </p:nvPr>
        </p:nvGraphicFramePr>
        <p:xfrm>
          <a:off x="819326" y="3357485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29" name="方程式" r:id="rId9" imgW="177480" imgH="215640" progId="Equation.3">
                  <p:embed/>
                </p:oleObj>
              </mc:Choice>
              <mc:Fallback>
                <p:oleObj name="方程式" r:id="rId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26" y="3357485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883734"/>
              </p:ext>
            </p:extLst>
          </p:nvPr>
        </p:nvGraphicFramePr>
        <p:xfrm>
          <a:off x="876604" y="5280090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0" name="方程式" r:id="rId11" imgW="190440" imgH="215640" progId="Equation.3">
                  <p:embed/>
                </p:oleObj>
              </mc:Choice>
              <mc:Fallback>
                <p:oleObj name="方程式" r:id="rId11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04" y="5280090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234052"/>
              </p:ext>
            </p:extLst>
          </p:nvPr>
        </p:nvGraphicFramePr>
        <p:xfrm>
          <a:off x="1006792" y="3903003"/>
          <a:ext cx="423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1" name="方程式" r:id="rId13" imgW="203040" imgH="228600" progId="Equation.3">
                  <p:embed/>
                </p:oleObj>
              </mc:Choice>
              <mc:Fallback>
                <p:oleObj name="方程式" r:id="rId1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792" y="3903003"/>
                        <a:ext cx="423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73624"/>
              </p:ext>
            </p:extLst>
          </p:nvPr>
        </p:nvGraphicFramePr>
        <p:xfrm>
          <a:off x="986767" y="4718632"/>
          <a:ext cx="4222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2" name="方程式" r:id="rId15" imgW="203040" imgH="228600" progId="Equation.3">
                  <p:embed/>
                </p:oleObj>
              </mc:Choice>
              <mc:Fallback>
                <p:oleObj name="方程式" r:id="rId15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767" y="4718632"/>
                        <a:ext cx="4222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線接點 56"/>
          <p:cNvCxnSpPr/>
          <p:nvPr/>
        </p:nvCxnSpPr>
        <p:spPr>
          <a:xfrm>
            <a:off x="1440918" y="3618121"/>
            <a:ext cx="0" cy="197012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94416"/>
              </p:ext>
            </p:extLst>
          </p:nvPr>
        </p:nvGraphicFramePr>
        <p:xfrm>
          <a:off x="3796401" y="4198924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3" name="方程式" r:id="rId17" imgW="152280" imgH="139680" progId="Equation.3">
                  <p:embed/>
                </p:oleObj>
              </mc:Choice>
              <mc:Fallback>
                <p:oleObj name="方程式" r:id="rId1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401" y="4198924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26025"/>
              </p:ext>
            </p:extLst>
          </p:nvPr>
        </p:nvGraphicFramePr>
        <p:xfrm>
          <a:off x="2260393" y="4121819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4" name="方程式" r:id="rId19" imgW="152280" imgH="139680" progId="Equation.3">
                  <p:embed/>
                </p:oleObj>
              </mc:Choice>
              <mc:Fallback>
                <p:oleObj name="方程式" r:id="rId19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393" y="4121819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直線接點 60"/>
          <p:cNvCxnSpPr/>
          <p:nvPr/>
        </p:nvCxnSpPr>
        <p:spPr>
          <a:xfrm rot="5400000">
            <a:off x="2405882" y="3428855"/>
            <a:ext cx="0" cy="1970127"/>
          </a:xfrm>
          <a:prstGeom prst="line">
            <a:avLst/>
          </a:prstGeom>
          <a:ln w="381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4750557" y="4558265"/>
            <a:ext cx="35327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 flipV="1">
            <a:off x="7527593" y="2861658"/>
            <a:ext cx="0" cy="3275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84279"/>
              </p:ext>
            </p:extLst>
          </p:nvPr>
        </p:nvGraphicFramePr>
        <p:xfrm>
          <a:off x="7620432" y="2700677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5" name="方程式" r:id="rId21" imgW="152280" imgH="139680" progId="Equation.3">
                  <p:embed/>
                </p:oleObj>
              </mc:Choice>
              <mc:Fallback>
                <p:oleObj name="方程式" r:id="rId2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432" y="2700677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群組 64"/>
          <p:cNvGrpSpPr/>
          <p:nvPr/>
        </p:nvGrpSpPr>
        <p:grpSpPr>
          <a:xfrm>
            <a:off x="6798960" y="5696714"/>
            <a:ext cx="203200" cy="203200"/>
            <a:chOff x="2065867" y="3437467"/>
            <a:chExt cx="203200" cy="203200"/>
          </a:xfrm>
        </p:grpSpPr>
        <p:cxnSp>
          <p:nvCxnSpPr>
            <p:cNvPr id="66" name="直線接點 65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群組 67"/>
          <p:cNvGrpSpPr/>
          <p:nvPr/>
        </p:nvGrpSpPr>
        <p:grpSpPr>
          <a:xfrm>
            <a:off x="6798960" y="2886625"/>
            <a:ext cx="203200" cy="203200"/>
            <a:chOff x="2065867" y="3437467"/>
            <a:chExt cx="203200" cy="203200"/>
          </a:xfrm>
        </p:grpSpPr>
        <p:cxnSp>
          <p:nvCxnSpPr>
            <p:cNvPr id="69" name="直線接點 6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762604"/>
              </p:ext>
            </p:extLst>
          </p:nvPr>
        </p:nvGraphicFramePr>
        <p:xfrm>
          <a:off x="6275152" y="2740575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6" name="方程式" r:id="rId22" imgW="177480" imgH="215640" progId="Equation.3">
                  <p:embed/>
                </p:oleObj>
              </mc:Choice>
              <mc:Fallback>
                <p:oleObj name="方程式" r:id="rId22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152" y="2740575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85338"/>
              </p:ext>
            </p:extLst>
          </p:nvPr>
        </p:nvGraphicFramePr>
        <p:xfrm>
          <a:off x="6329895" y="5490156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7" name="方程式" r:id="rId23" imgW="190440" imgH="215640" progId="Equation.3">
                  <p:embed/>
                </p:oleObj>
              </mc:Choice>
              <mc:Fallback>
                <p:oleObj name="方程式" r:id="rId23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895" y="5490156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242241"/>
              </p:ext>
            </p:extLst>
          </p:nvPr>
        </p:nvGraphicFramePr>
        <p:xfrm>
          <a:off x="6471356" y="3480348"/>
          <a:ext cx="423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8" name="方程式" r:id="rId24" imgW="203040" imgH="228600" progId="Equation.3">
                  <p:embed/>
                </p:oleObj>
              </mc:Choice>
              <mc:Fallback>
                <p:oleObj name="方程式" r:id="rId24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356" y="3480348"/>
                        <a:ext cx="423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40730"/>
              </p:ext>
            </p:extLst>
          </p:nvPr>
        </p:nvGraphicFramePr>
        <p:xfrm>
          <a:off x="6471356" y="4746889"/>
          <a:ext cx="4222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39" name="方程式" r:id="rId25" imgW="203040" imgH="228600" progId="Equation.3">
                  <p:embed/>
                </p:oleObj>
              </mc:Choice>
              <mc:Fallback>
                <p:oleObj name="方程式" r:id="rId25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356" y="4746889"/>
                        <a:ext cx="4222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直線接點 79"/>
          <p:cNvCxnSpPr/>
          <p:nvPr/>
        </p:nvCxnSpPr>
        <p:spPr>
          <a:xfrm>
            <a:off x="6900560" y="3001216"/>
            <a:ext cx="0" cy="272972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42101"/>
              </p:ext>
            </p:extLst>
          </p:nvPr>
        </p:nvGraphicFramePr>
        <p:xfrm>
          <a:off x="7907471" y="4207453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40" name="方程式" r:id="rId26" imgW="152280" imgH="139680" progId="Equation.3">
                  <p:embed/>
                </p:oleObj>
              </mc:Choice>
              <mc:Fallback>
                <p:oleObj name="方程式" r:id="rId2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471" y="4207453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606763"/>
              </p:ext>
            </p:extLst>
          </p:nvPr>
        </p:nvGraphicFramePr>
        <p:xfrm>
          <a:off x="7042660" y="4121819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41" name="方程式" r:id="rId27" imgW="152280" imgH="139680" progId="Equation.3">
                  <p:embed/>
                </p:oleObj>
              </mc:Choice>
              <mc:Fallback>
                <p:oleObj name="方程式" r:id="rId2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660" y="4121819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直線接點 83"/>
          <p:cNvCxnSpPr/>
          <p:nvPr/>
        </p:nvCxnSpPr>
        <p:spPr>
          <a:xfrm flipH="1">
            <a:off x="6893631" y="4434147"/>
            <a:ext cx="659793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向右箭號 4"/>
          <p:cNvSpPr/>
          <p:nvPr/>
        </p:nvSpPr>
        <p:spPr>
          <a:xfrm>
            <a:off x="5511734" y="2134543"/>
            <a:ext cx="60357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87434" y="2133760"/>
            <a:ext cx="232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Peaking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8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459118"/>
              </p:ext>
            </p:extLst>
          </p:nvPr>
        </p:nvGraphicFramePr>
        <p:xfrm>
          <a:off x="1130048" y="6214383"/>
          <a:ext cx="9556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42" name="方程式" r:id="rId28" imgW="457200" imgH="228600" progId="Equation.3">
                  <p:embed/>
                </p:oleObj>
              </mc:Choice>
              <mc:Fallback>
                <p:oleObj name="方程式" r:id="rId28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048" y="6214383"/>
                        <a:ext cx="9556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文字方塊 85"/>
          <p:cNvSpPr txBox="1"/>
          <p:nvPr/>
        </p:nvSpPr>
        <p:spPr>
          <a:xfrm>
            <a:off x="2343197" y="6214383"/>
            <a:ext cx="18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No Peaking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02476"/>
              </p:ext>
            </p:extLst>
          </p:nvPr>
        </p:nvGraphicFramePr>
        <p:xfrm>
          <a:off x="5646738" y="6215063"/>
          <a:ext cx="9826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43" name="方程式" r:id="rId30" imgW="469800" imgH="228600" progId="Equation.3">
                  <p:embed/>
                </p:oleObj>
              </mc:Choice>
              <mc:Fallback>
                <p:oleObj name="方程式" r:id="rId30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6215063"/>
                        <a:ext cx="9826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文字方塊 87"/>
          <p:cNvSpPr txBox="1"/>
          <p:nvPr/>
        </p:nvSpPr>
        <p:spPr>
          <a:xfrm>
            <a:off x="6872675" y="6214383"/>
            <a:ext cx="18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Peaking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" grpId="0" animBg="1"/>
      <p:bldP spid="6" grpId="0"/>
      <p:bldP spid="86" grpId="0"/>
      <p:bldP spid="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90650"/>
              </p:ext>
            </p:extLst>
          </p:nvPr>
        </p:nvGraphicFramePr>
        <p:xfrm>
          <a:off x="1136337" y="1497065"/>
          <a:ext cx="1884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97" name="方程式" r:id="rId4" imgW="901440" imgH="291960" progId="Equation.3">
                  <p:embed/>
                </p:oleObj>
              </mc:Choice>
              <mc:Fallback>
                <p:oleObj name="方程式" r:id="rId4" imgW="901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337" y="1497065"/>
                        <a:ext cx="18843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3124681" y="1577569"/>
            <a:ext cx="311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Lead to maximum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035961" y="2125908"/>
            <a:ext cx="4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maxima exists when </a:t>
            </a:r>
            <a:endParaRPr lang="zh-TW" altLang="en-US" sz="2400" dirty="0"/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>
            <p:extLst/>
          </p:nvPr>
        </p:nvGraphicFramePr>
        <p:xfrm>
          <a:off x="4282081" y="2134543"/>
          <a:ext cx="9826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98" name="方程式" r:id="rId6" imgW="469800" imgH="228600" progId="Equation.3">
                  <p:embed/>
                </p:oleObj>
              </mc:Choice>
              <mc:Fallback>
                <p:oleObj name="方程式" r:id="rId6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081" y="2134543"/>
                        <a:ext cx="9826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向右箭號 4"/>
          <p:cNvSpPr/>
          <p:nvPr/>
        </p:nvSpPr>
        <p:spPr>
          <a:xfrm>
            <a:off x="5511734" y="2134543"/>
            <a:ext cx="60357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87434" y="2133760"/>
            <a:ext cx="232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Peaking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50" name="直線單箭頭接點 49"/>
          <p:cNvCxnSpPr/>
          <p:nvPr/>
        </p:nvCxnSpPr>
        <p:spPr>
          <a:xfrm>
            <a:off x="552931" y="4872766"/>
            <a:ext cx="26736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2461704" y="2903132"/>
            <a:ext cx="0" cy="3640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601795"/>
              </p:ext>
            </p:extLst>
          </p:nvPr>
        </p:nvGraphicFramePr>
        <p:xfrm>
          <a:off x="2544401" y="305563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99" name="方程式" r:id="rId8" imgW="152280" imgH="139680" progId="Equation.3">
                  <p:embed/>
                </p:oleObj>
              </mc:Choice>
              <mc:Fallback>
                <p:oleObj name="方程式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401" y="305563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群組 52"/>
          <p:cNvGrpSpPr/>
          <p:nvPr/>
        </p:nvGrpSpPr>
        <p:grpSpPr>
          <a:xfrm>
            <a:off x="1062897" y="6116809"/>
            <a:ext cx="203200" cy="203200"/>
            <a:chOff x="2065867" y="3437467"/>
            <a:chExt cx="203200" cy="203200"/>
          </a:xfrm>
        </p:grpSpPr>
        <p:cxnSp>
          <p:nvCxnSpPr>
            <p:cNvPr id="54" name="直線接點 53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/>
          <p:cNvGrpSpPr/>
          <p:nvPr/>
        </p:nvGrpSpPr>
        <p:grpSpPr>
          <a:xfrm>
            <a:off x="1076739" y="3125454"/>
            <a:ext cx="203200" cy="203200"/>
            <a:chOff x="2065867" y="3437467"/>
            <a:chExt cx="203200" cy="203200"/>
          </a:xfrm>
        </p:grpSpPr>
        <p:cxnSp>
          <p:nvCxnSpPr>
            <p:cNvPr id="74" name="直線接點 73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2038"/>
              </p:ext>
            </p:extLst>
          </p:nvPr>
        </p:nvGraphicFramePr>
        <p:xfrm>
          <a:off x="552931" y="2979404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0" name="方程式" r:id="rId10" imgW="177480" imgH="215640" progId="Equation.3">
                  <p:embed/>
                </p:oleObj>
              </mc:Choice>
              <mc:Fallback>
                <p:oleObj name="方程式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31" y="2979404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552979"/>
              </p:ext>
            </p:extLst>
          </p:nvPr>
        </p:nvGraphicFramePr>
        <p:xfrm>
          <a:off x="593832" y="5910251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1" name="方程式" r:id="rId12" imgW="190440" imgH="215640" progId="Equation.3">
                  <p:embed/>
                </p:oleObj>
              </mc:Choice>
              <mc:Fallback>
                <p:oleObj name="方程式" r:id="rId12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32" y="5910251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橢圓 88"/>
          <p:cNvSpPr/>
          <p:nvPr/>
        </p:nvSpPr>
        <p:spPr>
          <a:xfrm>
            <a:off x="2379008" y="417467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0" name="直線單箭頭接點 89"/>
          <p:cNvCxnSpPr>
            <a:endCxn id="89" idx="4"/>
          </p:cNvCxnSpPr>
          <p:nvPr/>
        </p:nvCxnSpPr>
        <p:spPr>
          <a:xfrm flipV="1">
            <a:off x="1186977" y="4354674"/>
            <a:ext cx="1282031" cy="182200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>
            <a:endCxn id="89" idx="1"/>
          </p:cNvCxnSpPr>
          <p:nvPr/>
        </p:nvCxnSpPr>
        <p:spPr>
          <a:xfrm>
            <a:off x="1150818" y="3254953"/>
            <a:ext cx="1254550" cy="94608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367035"/>
              </p:ext>
            </p:extLst>
          </p:nvPr>
        </p:nvGraphicFramePr>
        <p:xfrm>
          <a:off x="1746629" y="5251395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2" name="方程式" r:id="rId14" imgW="139680" imgH="215640" progId="Equation.3">
                  <p:embed/>
                </p:oleObj>
              </mc:Choice>
              <mc:Fallback>
                <p:oleObj name="方程式" r:id="rId14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29" y="5251395"/>
                        <a:ext cx="292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887473"/>
              </p:ext>
            </p:extLst>
          </p:nvPr>
        </p:nvGraphicFramePr>
        <p:xfrm>
          <a:off x="1488080" y="3657737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3" name="方程式" r:id="rId16" imgW="114120" imgH="215640" progId="Equation.3">
                  <p:embed/>
                </p:oleObj>
              </mc:Choice>
              <mc:Fallback>
                <p:oleObj name="方程式" r:id="rId1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080" y="3657737"/>
                        <a:ext cx="2381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23017"/>
              </p:ext>
            </p:extLst>
          </p:nvPr>
        </p:nvGraphicFramePr>
        <p:xfrm>
          <a:off x="712474" y="3846746"/>
          <a:ext cx="423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4" name="方程式" r:id="rId18" imgW="203040" imgH="228600" progId="Equation.3">
                  <p:embed/>
                </p:oleObj>
              </mc:Choice>
              <mc:Fallback>
                <p:oleObj name="方程式" r:id="rId18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4" y="3846746"/>
                        <a:ext cx="423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4200"/>
              </p:ext>
            </p:extLst>
          </p:nvPr>
        </p:nvGraphicFramePr>
        <p:xfrm>
          <a:off x="671644" y="5123149"/>
          <a:ext cx="4222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5" name="方程式" r:id="rId20" imgW="203040" imgH="228600" progId="Equation.3">
                  <p:embed/>
                </p:oleObj>
              </mc:Choice>
              <mc:Fallback>
                <p:oleObj name="方程式" r:id="rId20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44" y="5123149"/>
                        <a:ext cx="4222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" name="直線接點 95"/>
          <p:cNvCxnSpPr/>
          <p:nvPr/>
        </p:nvCxnSpPr>
        <p:spPr>
          <a:xfrm>
            <a:off x="1155955" y="3290554"/>
            <a:ext cx="0" cy="286750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66564"/>
              </p:ext>
            </p:extLst>
          </p:nvPr>
        </p:nvGraphicFramePr>
        <p:xfrm>
          <a:off x="2850713" y="4521954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6" name="方程式" r:id="rId22" imgW="152280" imgH="139680" progId="Equation.3">
                  <p:embed/>
                </p:oleObj>
              </mc:Choice>
              <mc:Fallback>
                <p:oleObj name="方程式" r:id="rId22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713" y="4521954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53816"/>
              </p:ext>
            </p:extLst>
          </p:nvPr>
        </p:nvGraphicFramePr>
        <p:xfrm>
          <a:off x="2496665" y="389158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7" name="方程式" r:id="rId24" imgW="152280" imgH="139680" progId="Equation.3">
                  <p:embed/>
                </p:oleObj>
              </mc:Choice>
              <mc:Fallback>
                <p:oleObj name="方程式" r:id="rId2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665" y="389158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77190"/>
              </p:ext>
            </p:extLst>
          </p:nvPr>
        </p:nvGraphicFramePr>
        <p:xfrm>
          <a:off x="1448392" y="4444584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8" name="方程式" r:id="rId25" imgW="152280" imgH="139680" progId="Equation.3">
                  <p:embed/>
                </p:oleObj>
              </mc:Choice>
              <mc:Fallback>
                <p:oleObj name="方程式" r:id="rId2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392" y="4444584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直線接點 99"/>
          <p:cNvCxnSpPr/>
          <p:nvPr/>
        </p:nvCxnSpPr>
        <p:spPr>
          <a:xfrm flipH="1">
            <a:off x="1186977" y="4761589"/>
            <a:ext cx="1309688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526652"/>
              </p:ext>
            </p:extLst>
          </p:nvPr>
        </p:nvGraphicFramePr>
        <p:xfrm>
          <a:off x="3643601" y="2778989"/>
          <a:ext cx="4772025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9" name="方程式" r:id="rId27" imgW="2286000" imgH="965160" progId="Equation.3">
                  <p:embed/>
                </p:oleObj>
              </mc:Choice>
              <mc:Fallback>
                <p:oleObj name="方程式" r:id="rId27" imgW="2286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601" y="2778989"/>
                        <a:ext cx="4772025" cy="201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217852"/>
              </p:ext>
            </p:extLst>
          </p:nvPr>
        </p:nvGraphicFramePr>
        <p:xfrm>
          <a:off x="3746047" y="5703469"/>
          <a:ext cx="20939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0" name="方程式" r:id="rId29" imgW="1002960" imgH="431640" progId="Equation.3">
                  <p:embed/>
                </p:oleObj>
              </mc:Choice>
              <mc:Fallback>
                <p:oleObj name="方程式" r:id="rId29" imgW="1002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047" y="5703469"/>
                        <a:ext cx="2093913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893184"/>
              </p:ext>
            </p:extLst>
          </p:nvPr>
        </p:nvGraphicFramePr>
        <p:xfrm>
          <a:off x="4871340" y="4946595"/>
          <a:ext cx="1884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1" name="方程式" r:id="rId31" imgW="901440" imgH="291960" progId="Equation.3">
                  <p:embed/>
                </p:oleObj>
              </mc:Choice>
              <mc:Fallback>
                <p:oleObj name="方程式" r:id="rId31" imgW="901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340" y="4946595"/>
                        <a:ext cx="18843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3664615" y="5034845"/>
            <a:ext cx="152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Assume</a:t>
            </a:r>
            <a:endParaRPr lang="zh-TW" altLang="en-US" sz="2400" dirty="0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9968"/>
              </p:ext>
            </p:extLst>
          </p:nvPr>
        </p:nvGraphicFramePr>
        <p:xfrm>
          <a:off x="6243398" y="5712439"/>
          <a:ext cx="230663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2" name="方程式" r:id="rId32" imgW="1104840" imgH="431640" progId="Equation.3">
                  <p:embed/>
                </p:oleObj>
              </mc:Choice>
              <mc:Fallback>
                <p:oleObj name="方程式" r:id="rId32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398" y="5712439"/>
                        <a:ext cx="2306637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7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68465"/>
              </p:ext>
            </p:extLst>
          </p:nvPr>
        </p:nvGraphicFramePr>
        <p:xfrm>
          <a:off x="825831" y="1460620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2" name="方程式" r:id="rId4" imgW="1358640" imgH="634680" progId="Equation.3">
                  <p:embed/>
                </p:oleObj>
              </mc:Choice>
              <mc:Fallback>
                <p:oleObj name="方程式" r:id="rId4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31" y="1460620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73393"/>
              </p:ext>
            </p:extLst>
          </p:nvPr>
        </p:nvGraphicFramePr>
        <p:xfrm>
          <a:off x="4378509" y="1480087"/>
          <a:ext cx="395128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3" name="方程式" r:id="rId6" imgW="1892160" imgH="723600" progId="Equation.3">
                  <p:embed/>
                </p:oleObj>
              </mc:Choice>
              <mc:Fallback>
                <p:oleObj name="方程式" r:id="rId6" imgW="18921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509" y="1480087"/>
                        <a:ext cx="3951287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3637617" y="2962567"/>
            <a:ext cx="265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 complex poles</a:t>
            </a:r>
            <a:endParaRPr lang="zh-TW" altLang="en-US" sz="240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87265"/>
              </p:ext>
            </p:extLst>
          </p:nvPr>
        </p:nvGraphicFramePr>
        <p:xfrm>
          <a:off x="3948591" y="3516881"/>
          <a:ext cx="22002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4" name="方程式" r:id="rId8" imgW="1054080" imgH="507960" progId="Equation.3">
                  <p:embed/>
                </p:oleObj>
              </mc:Choice>
              <mc:Fallback>
                <p:oleObj name="方程式" r:id="rId8" imgW="1054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591" y="3516881"/>
                        <a:ext cx="22002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33475"/>
              </p:ext>
            </p:extLst>
          </p:nvPr>
        </p:nvGraphicFramePr>
        <p:xfrm>
          <a:off x="7102596" y="3636736"/>
          <a:ext cx="84931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5" name="方程式" r:id="rId10" imgW="406080" imgH="393480" progId="Equation.3">
                  <p:embed/>
                </p:oleObj>
              </mc:Choice>
              <mc:Fallback>
                <p:oleObj name="方程式" r:id="rId10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596" y="3636736"/>
                        <a:ext cx="849312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向右箭號 13"/>
          <p:cNvSpPr/>
          <p:nvPr/>
        </p:nvSpPr>
        <p:spPr>
          <a:xfrm>
            <a:off x="6290911" y="3782557"/>
            <a:ext cx="669640" cy="529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27462"/>
              </p:ext>
            </p:extLst>
          </p:nvPr>
        </p:nvGraphicFramePr>
        <p:xfrm>
          <a:off x="4287094" y="5724144"/>
          <a:ext cx="19669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6" name="方程式" r:id="rId12" imgW="939600" imgH="291960" progId="Equation.3">
                  <p:embed/>
                </p:oleObj>
              </mc:Choice>
              <mc:Fallback>
                <p:oleObj name="方程式" r:id="rId12" imgW="9396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094" y="5724144"/>
                        <a:ext cx="19669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直線單箭頭接點 45"/>
          <p:cNvCxnSpPr/>
          <p:nvPr/>
        </p:nvCxnSpPr>
        <p:spPr>
          <a:xfrm>
            <a:off x="633846" y="4841556"/>
            <a:ext cx="30969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V="1">
            <a:off x="2493788" y="2999384"/>
            <a:ext cx="0" cy="3640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/>
          <p:cNvGrpSpPr/>
          <p:nvPr/>
        </p:nvGrpSpPr>
        <p:grpSpPr>
          <a:xfrm>
            <a:off x="1352086" y="5930764"/>
            <a:ext cx="203200" cy="203200"/>
            <a:chOff x="2065867" y="3437467"/>
            <a:chExt cx="203200" cy="203200"/>
          </a:xfrm>
        </p:grpSpPr>
        <p:cxnSp>
          <p:nvCxnSpPr>
            <p:cNvPr id="49" name="直線接點 4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1350033" y="3575010"/>
            <a:ext cx="203200" cy="203200"/>
            <a:chOff x="2065867" y="3437467"/>
            <a:chExt cx="203200" cy="203200"/>
          </a:xfrm>
        </p:grpSpPr>
        <p:cxnSp>
          <p:nvCxnSpPr>
            <p:cNvPr id="52" name="直線接點 5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325267"/>
              </p:ext>
            </p:extLst>
          </p:nvPr>
        </p:nvGraphicFramePr>
        <p:xfrm>
          <a:off x="902757" y="3296800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7" name="方程式" r:id="rId14" imgW="177480" imgH="215640" progId="Equation.3">
                  <p:embed/>
                </p:oleObj>
              </mc:Choice>
              <mc:Fallback>
                <p:oleObj name="方程式" r:id="rId1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757" y="3296800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08015"/>
              </p:ext>
            </p:extLst>
          </p:nvPr>
        </p:nvGraphicFramePr>
        <p:xfrm>
          <a:off x="961831" y="5908539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8" name="方程式" r:id="rId16" imgW="190440" imgH="215640" progId="Equation.3">
                  <p:embed/>
                </p:oleObj>
              </mc:Choice>
              <mc:Fallback>
                <p:oleObj name="方程式" r:id="rId1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831" y="5908539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直線單箭頭接點 55"/>
          <p:cNvCxnSpPr/>
          <p:nvPr/>
        </p:nvCxnSpPr>
        <p:spPr>
          <a:xfrm flipV="1">
            <a:off x="1442996" y="4894887"/>
            <a:ext cx="1027483" cy="1157289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451633" y="3676610"/>
            <a:ext cx="1022536" cy="119080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91057"/>
              </p:ext>
            </p:extLst>
          </p:nvPr>
        </p:nvGraphicFramePr>
        <p:xfrm>
          <a:off x="1044442" y="4135022"/>
          <a:ext cx="423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9" name="方程式" r:id="rId18" imgW="203040" imgH="228600" progId="Equation.3">
                  <p:embed/>
                </p:oleObj>
              </mc:Choice>
              <mc:Fallback>
                <p:oleObj name="方程式" r:id="rId18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442" y="4135022"/>
                        <a:ext cx="423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22499"/>
              </p:ext>
            </p:extLst>
          </p:nvPr>
        </p:nvGraphicFramePr>
        <p:xfrm>
          <a:off x="1022791" y="5091058"/>
          <a:ext cx="4222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0" name="方程式" r:id="rId20" imgW="203040" imgH="228600" progId="Equation.3">
                  <p:embed/>
                </p:oleObj>
              </mc:Choice>
              <mc:Fallback>
                <p:oleObj name="方程式" r:id="rId20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791" y="5091058"/>
                        <a:ext cx="4222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直線接點 59"/>
          <p:cNvCxnSpPr/>
          <p:nvPr/>
        </p:nvCxnSpPr>
        <p:spPr>
          <a:xfrm>
            <a:off x="1451633" y="3727671"/>
            <a:ext cx="0" cy="232450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63062"/>
              </p:ext>
            </p:extLst>
          </p:nvPr>
        </p:nvGraphicFramePr>
        <p:xfrm>
          <a:off x="1767497" y="4892935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1" name="方程式" r:id="rId22" imgW="152280" imgH="139680" progId="Equation.3">
                  <p:embed/>
                </p:oleObj>
              </mc:Choice>
              <mc:Fallback>
                <p:oleObj name="方程式" r:id="rId22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497" y="4892935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直線接點 61"/>
          <p:cNvCxnSpPr/>
          <p:nvPr/>
        </p:nvCxnSpPr>
        <p:spPr>
          <a:xfrm flipH="1">
            <a:off x="1415668" y="4888135"/>
            <a:ext cx="1054811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31821"/>
              </p:ext>
            </p:extLst>
          </p:nvPr>
        </p:nvGraphicFramePr>
        <p:xfrm>
          <a:off x="1771445" y="3704079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2" name="方程式" r:id="rId24" imgW="190440" imgH="228600" progId="Equation.3">
                  <p:embed/>
                </p:oleObj>
              </mc:Choice>
              <mc:Fallback>
                <p:oleObj name="方程式" r:id="rId2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445" y="3704079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782321"/>
              </p:ext>
            </p:extLst>
          </p:nvPr>
        </p:nvGraphicFramePr>
        <p:xfrm>
          <a:off x="1728902" y="5574338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3" name="方程式" r:id="rId26" imgW="190440" imgH="228600" progId="Equation.3">
                  <p:embed/>
                </p:oleObj>
              </mc:Choice>
              <mc:Fallback>
                <p:oleObj name="方程式" r:id="rId2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902" y="5574338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13671"/>
              </p:ext>
            </p:extLst>
          </p:nvPr>
        </p:nvGraphicFramePr>
        <p:xfrm>
          <a:off x="4405826" y="4571045"/>
          <a:ext cx="10890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4" name="方程式" r:id="rId27" imgW="520560" imgH="444240" progId="Equation.3">
                  <p:embed/>
                </p:oleObj>
              </mc:Choice>
              <mc:Fallback>
                <p:oleObj name="方程式" r:id="rId27" imgW="520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826" y="4571045"/>
                        <a:ext cx="10890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387278"/>
              </p:ext>
            </p:extLst>
          </p:nvPr>
        </p:nvGraphicFramePr>
        <p:xfrm>
          <a:off x="5792944" y="4547201"/>
          <a:ext cx="2335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5" name="方程式" r:id="rId29" imgW="1117440" imgH="469800" progId="Equation.3">
                  <p:embed/>
                </p:oleObj>
              </mc:Choice>
              <mc:Fallback>
                <p:oleObj name="方程式" r:id="rId29" imgW="1117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944" y="4547201"/>
                        <a:ext cx="23352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6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92559"/>
              </p:ext>
            </p:extLst>
          </p:nvPr>
        </p:nvGraphicFramePr>
        <p:xfrm>
          <a:off x="4942780" y="4181917"/>
          <a:ext cx="9286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2" name="方程式" r:id="rId4" imgW="444240" imgH="228600" progId="Equation.3">
                  <p:embed/>
                </p:oleObj>
              </mc:Choice>
              <mc:Fallback>
                <p:oleObj name="方程式" r:id="rId4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780" y="4181917"/>
                        <a:ext cx="9286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51097"/>
              </p:ext>
            </p:extLst>
          </p:nvPr>
        </p:nvGraphicFramePr>
        <p:xfrm>
          <a:off x="4443663" y="1426404"/>
          <a:ext cx="37671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3" name="方程式" r:id="rId6" imgW="1803240" imgH="634680" progId="Equation.3">
                  <p:embed/>
                </p:oleObj>
              </mc:Choice>
              <mc:Fallback>
                <p:oleObj name="方程式" r:id="rId6" imgW="180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663" y="1426404"/>
                        <a:ext cx="3767138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688482"/>
              </p:ext>
            </p:extLst>
          </p:nvPr>
        </p:nvGraphicFramePr>
        <p:xfrm>
          <a:off x="5296185" y="2702596"/>
          <a:ext cx="27051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4" name="方程式" r:id="rId8" imgW="1295280" imgH="634680" progId="Equation.3">
                  <p:embed/>
                </p:oleObj>
              </mc:Choice>
              <mc:Fallback>
                <p:oleObj name="方程式" r:id="rId8" imgW="1295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185" y="2702596"/>
                        <a:ext cx="27051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03008"/>
              </p:ext>
            </p:extLst>
          </p:nvPr>
        </p:nvGraphicFramePr>
        <p:xfrm>
          <a:off x="6303056" y="4006001"/>
          <a:ext cx="206851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5" name="方程式" r:id="rId10" imgW="990360" imgH="634680" progId="Equation.3">
                  <p:embed/>
                </p:oleObj>
              </mc:Choice>
              <mc:Fallback>
                <p:oleObj name="方程式" r:id="rId10" imgW="9903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056" y="4006001"/>
                        <a:ext cx="2068512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43470"/>
              </p:ext>
            </p:extLst>
          </p:nvPr>
        </p:nvGraphicFramePr>
        <p:xfrm>
          <a:off x="4977592" y="5334474"/>
          <a:ext cx="18303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6" name="方程式" r:id="rId12" imgW="876240" imgH="431640" progId="Equation.3">
                  <p:embed/>
                </p:oleObj>
              </mc:Choice>
              <mc:Fallback>
                <p:oleObj name="方程式" r:id="rId12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592" y="5334474"/>
                        <a:ext cx="18303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25907"/>
              </p:ext>
            </p:extLst>
          </p:nvPr>
        </p:nvGraphicFramePr>
        <p:xfrm>
          <a:off x="7106388" y="5362367"/>
          <a:ext cx="13795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7" name="方程式" r:id="rId14" imgW="660240" imgH="431640" progId="Equation.3">
                  <p:embed/>
                </p:oleObj>
              </mc:Choice>
              <mc:Fallback>
                <p:oleObj name="方程式" r:id="rId14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88" y="5362367"/>
                        <a:ext cx="137953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6303056" y="628813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Q times of DC gain</a:t>
            </a:r>
            <a:endParaRPr lang="zh-TW" altLang="en-US" sz="2400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991651"/>
              </p:ext>
            </p:extLst>
          </p:nvPr>
        </p:nvGraphicFramePr>
        <p:xfrm>
          <a:off x="825831" y="1460620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8" name="方程式" r:id="rId16" imgW="1358640" imgH="634680" progId="Equation.3">
                  <p:embed/>
                </p:oleObj>
              </mc:Choice>
              <mc:Fallback>
                <p:oleObj name="方程式" r:id="rId16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31" y="1460620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單箭頭接點 17"/>
          <p:cNvCxnSpPr/>
          <p:nvPr/>
        </p:nvCxnSpPr>
        <p:spPr>
          <a:xfrm>
            <a:off x="633846" y="4841556"/>
            <a:ext cx="38098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2493788" y="2999384"/>
            <a:ext cx="0" cy="3640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1352086" y="5930764"/>
            <a:ext cx="203200" cy="203200"/>
            <a:chOff x="2065867" y="3437467"/>
            <a:chExt cx="203200" cy="203200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1350033" y="3575010"/>
            <a:ext cx="203200" cy="203200"/>
            <a:chOff x="2065867" y="3437467"/>
            <a:chExt cx="203200" cy="203200"/>
          </a:xfrm>
        </p:grpSpPr>
        <p:cxnSp>
          <p:nvCxnSpPr>
            <p:cNvPr id="31" name="直線接點 30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225850"/>
              </p:ext>
            </p:extLst>
          </p:nvPr>
        </p:nvGraphicFramePr>
        <p:xfrm>
          <a:off x="902757" y="3296800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9" name="方程式" r:id="rId18" imgW="177480" imgH="215640" progId="Equation.3">
                  <p:embed/>
                </p:oleObj>
              </mc:Choice>
              <mc:Fallback>
                <p:oleObj name="方程式" r:id="rId1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757" y="3296800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35844"/>
              </p:ext>
            </p:extLst>
          </p:nvPr>
        </p:nvGraphicFramePr>
        <p:xfrm>
          <a:off x="961831" y="5908539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0" name="方程式" r:id="rId20" imgW="190440" imgH="215640" progId="Equation.3">
                  <p:embed/>
                </p:oleObj>
              </mc:Choice>
              <mc:Fallback>
                <p:oleObj name="方程式" r:id="rId2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831" y="5908539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直線單箭頭接點 34"/>
          <p:cNvCxnSpPr/>
          <p:nvPr/>
        </p:nvCxnSpPr>
        <p:spPr>
          <a:xfrm flipV="1">
            <a:off x="1442996" y="4894887"/>
            <a:ext cx="1027483" cy="1157289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1451633" y="3676610"/>
            <a:ext cx="1022536" cy="119080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90771"/>
              </p:ext>
            </p:extLst>
          </p:nvPr>
        </p:nvGraphicFramePr>
        <p:xfrm>
          <a:off x="1044442" y="4135022"/>
          <a:ext cx="423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1" name="方程式" r:id="rId22" imgW="203040" imgH="228600" progId="Equation.3">
                  <p:embed/>
                </p:oleObj>
              </mc:Choice>
              <mc:Fallback>
                <p:oleObj name="方程式" r:id="rId22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442" y="4135022"/>
                        <a:ext cx="423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252797"/>
              </p:ext>
            </p:extLst>
          </p:nvPr>
        </p:nvGraphicFramePr>
        <p:xfrm>
          <a:off x="1022791" y="5091058"/>
          <a:ext cx="4222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2" name="方程式" r:id="rId24" imgW="203040" imgH="228600" progId="Equation.3">
                  <p:embed/>
                </p:oleObj>
              </mc:Choice>
              <mc:Fallback>
                <p:oleObj name="方程式" r:id="rId24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791" y="5091058"/>
                        <a:ext cx="4222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線接點 38"/>
          <p:cNvCxnSpPr/>
          <p:nvPr/>
        </p:nvCxnSpPr>
        <p:spPr>
          <a:xfrm>
            <a:off x="1451633" y="3727671"/>
            <a:ext cx="0" cy="232450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53792"/>
              </p:ext>
            </p:extLst>
          </p:nvPr>
        </p:nvGraphicFramePr>
        <p:xfrm>
          <a:off x="1767497" y="4892935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3" name="方程式" r:id="rId26" imgW="152280" imgH="139680" progId="Equation.3">
                  <p:embed/>
                </p:oleObj>
              </mc:Choice>
              <mc:Fallback>
                <p:oleObj name="方程式" r:id="rId2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497" y="4892935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線接點 42"/>
          <p:cNvCxnSpPr/>
          <p:nvPr/>
        </p:nvCxnSpPr>
        <p:spPr>
          <a:xfrm flipH="1">
            <a:off x="1415668" y="4888135"/>
            <a:ext cx="1054811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856659"/>
              </p:ext>
            </p:extLst>
          </p:nvPr>
        </p:nvGraphicFramePr>
        <p:xfrm>
          <a:off x="1771445" y="3704079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4" name="方程式" r:id="rId28" imgW="190440" imgH="228600" progId="Equation.3">
                  <p:embed/>
                </p:oleObj>
              </mc:Choice>
              <mc:Fallback>
                <p:oleObj name="方程式" r:id="rId2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445" y="3704079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87712"/>
              </p:ext>
            </p:extLst>
          </p:nvPr>
        </p:nvGraphicFramePr>
        <p:xfrm>
          <a:off x="1728902" y="5574338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5" name="方程式" r:id="rId30" imgW="190440" imgH="228600" progId="Equation.3">
                  <p:embed/>
                </p:oleObj>
              </mc:Choice>
              <mc:Fallback>
                <p:oleObj name="方程式" r:id="rId30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902" y="5574338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橢圓 2"/>
          <p:cNvSpPr/>
          <p:nvPr/>
        </p:nvSpPr>
        <p:spPr>
          <a:xfrm>
            <a:off x="902008" y="3273015"/>
            <a:ext cx="3137082" cy="313708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482507"/>
              </p:ext>
            </p:extLst>
          </p:nvPr>
        </p:nvGraphicFramePr>
        <p:xfrm>
          <a:off x="2802095" y="2856061"/>
          <a:ext cx="9286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6" name="方程式" r:id="rId31" imgW="444240" imgH="228600" progId="Equation.3">
                  <p:embed/>
                </p:oleObj>
              </mc:Choice>
              <mc:Fallback>
                <p:oleObj name="方程式" r:id="rId31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095" y="2856061"/>
                        <a:ext cx="9286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線單箭頭接點 46"/>
          <p:cNvCxnSpPr>
            <a:stCxn id="3" idx="0"/>
            <a:endCxn id="46" idx="1"/>
          </p:cNvCxnSpPr>
          <p:nvPr/>
        </p:nvCxnSpPr>
        <p:spPr>
          <a:xfrm flipV="1">
            <a:off x="2470549" y="3094980"/>
            <a:ext cx="331546" cy="178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3586413" y="3253764"/>
            <a:ext cx="127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Q times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5859328" y="6031832"/>
            <a:ext cx="461261" cy="497305"/>
          </a:xfrm>
          <a:custGeom>
            <a:avLst/>
            <a:gdLst>
              <a:gd name="connsiteX0" fmla="*/ 172504 w 461261"/>
              <a:gd name="connsiteY0" fmla="*/ 0 h 497305"/>
              <a:gd name="connsiteX1" fmla="*/ 12083 w 461261"/>
              <a:gd name="connsiteY1" fmla="*/ 288757 h 497305"/>
              <a:gd name="connsiteX2" fmla="*/ 461261 w 461261"/>
              <a:gd name="connsiteY2" fmla="*/ 497305 h 49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61" h="497305">
                <a:moveTo>
                  <a:pt x="172504" y="0"/>
                </a:moveTo>
                <a:cubicBezTo>
                  <a:pt x="68230" y="102936"/>
                  <a:pt x="-36043" y="205873"/>
                  <a:pt x="12083" y="288757"/>
                </a:cubicBezTo>
                <a:cubicBezTo>
                  <a:pt x="60209" y="371641"/>
                  <a:pt x="260735" y="434473"/>
                  <a:pt x="461261" y="497305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3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48" grpId="0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28650" y="2817813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66" name="方程式" r:id="rId3" imgW="1358640" imgH="634680" progId="Equation.3">
                  <p:embed/>
                </p:oleObj>
              </mc:Choice>
              <mc:Fallback>
                <p:oleObj name="方程式" r:id="rId3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817813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628650" y="1690689"/>
          <a:ext cx="1884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67" name="方程式" r:id="rId5" imgW="901440" imgH="291960" progId="Equation.3">
                  <p:embed/>
                </p:oleObj>
              </mc:Choice>
              <mc:Fallback>
                <p:oleObj name="方程式" r:id="rId5" imgW="901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90689"/>
                        <a:ext cx="18843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616994" y="1771193"/>
            <a:ext cx="311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Lead to maximum</a:t>
            </a:r>
            <a:endParaRPr lang="zh-TW" altLang="en-US" sz="240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011143" y="1625641"/>
          <a:ext cx="20939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68" name="方程式" r:id="rId7" imgW="1002960" imgH="431640" progId="Equation.3">
                  <p:embed/>
                </p:oleObj>
              </mc:Choice>
              <mc:Fallback>
                <p:oleObj name="方程式" r:id="rId7" imgW="1002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143" y="1625641"/>
                        <a:ext cx="2093913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向右箭號 7"/>
          <p:cNvSpPr/>
          <p:nvPr/>
        </p:nvSpPr>
        <p:spPr>
          <a:xfrm>
            <a:off x="5096706" y="1771193"/>
            <a:ext cx="772393" cy="529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3893455" y="2632076"/>
          <a:ext cx="395128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69" name="方程式" r:id="rId9" imgW="1892160" imgH="723600" progId="Equation.3">
                  <p:embed/>
                </p:oleObj>
              </mc:Choice>
              <mc:Fallback>
                <p:oleObj name="方程式" r:id="rId9" imgW="18921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455" y="2632076"/>
                        <a:ext cx="3951287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28650" y="431017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 complex poles</a:t>
            </a:r>
            <a:endParaRPr lang="zh-TW" altLang="en-US" sz="240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3282627" y="4310173"/>
          <a:ext cx="22002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70" name="方程式" r:id="rId11" imgW="1054080" imgH="507960" progId="Equation.3">
                  <p:embed/>
                </p:oleObj>
              </mc:Choice>
              <mc:Fallback>
                <p:oleObj name="方程式" r:id="rId11" imgW="1054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627" y="4310173"/>
                        <a:ext cx="22002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1990"/>
              </p:ext>
            </p:extLst>
          </p:nvPr>
        </p:nvGraphicFramePr>
        <p:xfrm>
          <a:off x="6436632" y="4430028"/>
          <a:ext cx="84931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71" name="方程式" r:id="rId13" imgW="406080" imgH="393480" progId="Equation.3">
                  <p:embed/>
                </p:oleObj>
              </mc:Choice>
              <mc:Fallback>
                <p:oleObj name="方程式" r:id="rId13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632" y="4430028"/>
                        <a:ext cx="849312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向右箭號 13"/>
          <p:cNvSpPr/>
          <p:nvPr/>
        </p:nvSpPr>
        <p:spPr>
          <a:xfrm>
            <a:off x="5624947" y="4575849"/>
            <a:ext cx="669640" cy="529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3281944" y="5539005"/>
          <a:ext cx="10890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72" name="方程式" r:id="rId15" imgW="520560" imgH="444240" progId="Equation.3">
                  <p:embed/>
                </p:oleObj>
              </mc:Choice>
              <mc:Fallback>
                <p:oleObj name="方程式" r:id="rId15" imgW="520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944" y="5539005"/>
                        <a:ext cx="10890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843536" y="5539005"/>
          <a:ext cx="2335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73" name="方程式" r:id="rId17" imgW="1117440" imgH="469800" progId="Equation.3">
                  <p:embed/>
                </p:oleObj>
              </mc:Choice>
              <mc:Fallback>
                <p:oleObj name="方程式" r:id="rId17" imgW="1117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536" y="5539005"/>
                        <a:ext cx="23352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2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57141"/>
              </p:ext>
            </p:extLst>
          </p:nvPr>
        </p:nvGraphicFramePr>
        <p:xfrm>
          <a:off x="628650" y="1690689"/>
          <a:ext cx="1884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88" name="方程式" r:id="rId4" imgW="901440" imgH="291960" progId="Equation.3">
                  <p:embed/>
                </p:oleObj>
              </mc:Choice>
              <mc:Fallback>
                <p:oleObj name="方程式" r:id="rId4" imgW="901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90689"/>
                        <a:ext cx="18843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616994" y="1771193"/>
            <a:ext cx="311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Lead to maximum</a:t>
            </a:r>
            <a:endParaRPr lang="zh-TW" altLang="en-US" sz="240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775609"/>
              </p:ext>
            </p:extLst>
          </p:nvPr>
        </p:nvGraphicFramePr>
        <p:xfrm>
          <a:off x="6011143" y="1625641"/>
          <a:ext cx="20939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89" name="方程式" r:id="rId6" imgW="1002960" imgH="431640" progId="Equation.3">
                  <p:embed/>
                </p:oleObj>
              </mc:Choice>
              <mc:Fallback>
                <p:oleObj name="方程式" r:id="rId6" imgW="1002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143" y="1625641"/>
                        <a:ext cx="2093913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向右箭號 7"/>
          <p:cNvSpPr/>
          <p:nvPr/>
        </p:nvSpPr>
        <p:spPr>
          <a:xfrm>
            <a:off x="5096706" y="1771193"/>
            <a:ext cx="772393" cy="529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390203"/>
              </p:ext>
            </p:extLst>
          </p:nvPr>
        </p:nvGraphicFramePr>
        <p:xfrm>
          <a:off x="3690652" y="2555039"/>
          <a:ext cx="10890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90" name="方程式" r:id="rId8" imgW="520560" imgH="444240" progId="Equation.3">
                  <p:embed/>
                </p:oleObj>
              </mc:Choice>
              <mc:Fallback>
                <p:oleObj name="方程式" r:id="rId8" imgW="520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652" y="2555039"/>
                        <a:ext cx="10890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50131"/>
              </p:ext>
            </p:extLst>
          </p:nvPr>
        </p:nvGraphicFramePr>
        <p:xfrm>
          <a:off x="5055109" y="2528051"/>
          <a:ext cx="2335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91" name="方程式" r:id="rId10" imgW="1117440" imgH="469800" progId="Equation.3">
                  <p:embed/>
                </p:oleObj>
              </mc:Choice>
              <mc:Fallback>
                <p:oleObj name="方程式" r:id="rId10" imgW="1117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109" y="2528051"/>
                        <a:ext cx="23352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589575"/>
              </p:ext>
            </p:extLst>
          </p:nvPr>
        </p:nvGraphicFramePr>
        <p:xfrm>
          <a:off x="576770" y="2619830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92" name="方程式" r:id="rId12" imgW="1358640" imgH="634680" progId="Equation.3">
                  <p:embed/>
                </p:oleObj>
              </mc:Choice>
              <mc:Fallback>
                <p:oleObj name="方程式" r:id="rId12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70" y="2619830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696786"/>
              </p:ext>
            </p:extLst>
          </p:nvPr>
        </p:nvGraphicFramePr>
        <p:xfrm>
          <a:off x="628650" y="4012363"/>
          <a:ext cx="21764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93" name="方程式" r:id="rId14" imgW="1041120" imgH="469800" progId="Equation.3">
                  <p:embed/>
                </p:oleObj>
              </mc:Choice>
              <mc:Fallback>
                <p:oleObj name="方程式" r:id="rId14" imgW="1041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012363"/>
                        <a:ext cx="217646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>
            <a:off x="3080903" y="4238352"/>
            <a:ext cx="772393" cy="529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3939382" y="4272067"/>
            <a:ext cx="311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Lead to maximum</a:t>
            </a:r>
            <a:endParaRPr lang="zh-TW" altLang="en-US" sz="2400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86763"/>
              </p:ext>
            </p:extLst>
          </p:nvPr>
        </p:nvGraphicFramePr>
        <p:xfrm>
          <a:off x="5370078" y="4929020"/>
          <a:ext cx="3476625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94" name="方程式" r:id="rId16" imgW="1663560" imgH="660240" progId="Equation.3">
                  <p:embed/>
                </p:oleObj>
              </mc:Choice>
              <mc:Fallback>
                <p:oleObj name="方程式" r:id="rId16" imgW="1663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078" y="4929020"/>
                        <a:ext cx="3476625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576770" y="5930249"/>
            <a:ext cx="436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maximum exist when</a:t>
            </a:r>
            <a:endParaRPr lang="zh-TW" altLang="en-US" sz="2400" dirty="0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97089"/>
              </p:ext>
            </p:extLst>
          </p:nvPr>
        </p:nvGraphicFramePr>
        <p:xfrm>
          <a:off x="3939382" y="5791864"/>
          <a:ext cx="21224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95" name="方程式" r:id="rId18" imgW="1015920" imgH="419040" progId="Equation.3">
                  <p:embed/>
                </p:oleObj>
              </mc:Choice>
              <mc:Fallback>
                <p:oleObj name="方程式" r:id="rId18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382" y="5791864"/>
                        <a:ext cx="21224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2364185" y="5095711"/>
            <a:ext cx="311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maximum value is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51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1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5039349" y="3844886"/>
            <a:ext cx="35327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7816385" y="2148279"/>
            <a:ext cx="0" cy="3275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86515"/>
              </p:ext>
            </p:extLst>
          </p:nvPr>
        </p:nvGraphicFramePr>
        <p:xfrm>
          <a:off x="7909224" y="1987298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7" name="方程式" r:id="rId3" imgW="152280" imgH="139680" progId="Equation.3">
                  <p:embed/>
                </p:oleObj>
              </mc:Choice>
              <mc:Fallback>
                <p:oleObj name="方程式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9224" y="1987298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5745531" y="4781798"/>
            <a:ext cx="203200" cy="203200"/>
            <a:chOff x="2065867" y="3437467"/>
            <a:chExt cx="203200" cy="203200"/>
          </a:xfrm>
        </p:grpSpPr>
        <p:cxnSp>
          <p:nvCxnSpPr>
            <p:cNvPr id="8" name="直線接點 7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5742996" y="2798685"/>
            <a:ext cx="203200" cy="203200"/>
            <a:chOff x="2065867" y="3437467"/>
            <a:chExt cx="203200" cy="203200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960670"/>
              </p:ext>
            </p:extLst>
          </p:nvPr>
        </p:nvGraphicFramePr>
        <p:xfrm>
          <a:off x="5219188" y="2652635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8" name="方程式" r:id="rId5" imgW="177480" imgH="215640" progId="Equation.3">
                  <p:embed/>
                </p:oleObj>
              </mc:Choice>
              <mc:Fallback>
                <p:oleObj name="方程式" r:id="rId5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188" y="2652635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128862"/>
              </p:ext>
            </p:extLst>
          </p:nvPr>
        </p:nvGraphicFramePr>
        <p:xfrm>
          <a:off x="5276466" y="4575240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9" name="方程式" r:id="rId7" imgW="190440" imgH="215640" progId="Equation.3">
                  <p:embed/>
                </p:oleObj>
              </mc:Choice>
              <mc:Fallback>
                <p:oleObj name="方程式" r:id="rId7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466" y="4575240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927545"/>
              </p:ext>
            </p:extLst>
          </p:nvPr>
        </p:nvGraphicFramePr>
        <p:xfrm>
          <a:off x="5406654" y="3198153"/>
          <a:ext cx="423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0" name="方程式" r:id="rId9" imgW="203040" imgH="228600" progId="Equation.3">
                  <p:embed/>
                </p:oleObj>
              </mc:Choice>
              <mc:Fallback>
                <p:oleObj name="方程式" r:id="rId9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654" y="3198153"/>
                        <a:ext cx="423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810248"/>
              </p:ext>
            </p:extLst>
          </p:nvPr>
        </p:nvGraphicFramePr>
        <p:xfrm>
          <a:off x="5386629" y="4013782"/>
          <a:ext cx="4222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1" name="方程式" r:id="rId11" imgW="203040" imgH="228600" progId="Equation.3">
                  <p:embed/>
                </p:oleObj>
              </mc:Choice>
              <mc:Fallback>
                <p:oleObj name="方程式" r:id="rId11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629" y="4013782"/>
                        <a:ext cx="4222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線接點 16"/>
          <p:cNvCxnSpPr/>
          <p:nvPr/>
        </p:nvCxnSpPr>
        <p:spPr>
          <a:xfrm>
            <a:off x="5840780" y="2913271"/>
            <a:ext cx="0" cy="197012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72321"/>
              </p:ext>
            </p:extLst>
          </p:nvPr>
        </p:nvGraphicFramePr>
        <p:xfrm>
          <a:off x="8196263" y="3494074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2" name="方程式" r:id="rId13" imgW="152280" imgH="139680" progId="Equation.3">
                  <p:embed/>
                </p:oleObj>
              </mc:Choice>
              <mc:Fallback>
                <p:oleObj name="方程式" r:id="rId1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263" y="3494074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991326"/>
              </p:ext>
            </p:extLst>
          </p:nvPr>
        </p:nvGraphicFramePr>
        <p:xfrm>
          <a:off x="6660255" y="3416969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3" name="方程式" r:id="rId15" imgW="152280" imgH="139680" progId="Equation.3">
                  <p:embed/>
                </p:oleObj>
              </mc:Choice>
              <mc:Fallback>
                <p:oleObj name="方程式" r:id="rId1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55" y="3416969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接點 19"/>
          <p:cNvCxnSpPr/>
          <p:nvPr/>
        </p:nvCxnSpPr>
        <p:spPr>
          <a:xfrm rot="5400000">
            <a:off x="6805744" y="2724005"/>
            <a:ext cx="0" cy="1970127"/>
          </a:xfrm>
          <a:prstGeom prst="line">
            <a:avLst/>
          </a:prstGeom>
          <a:ln w="381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849955" y="3817077"/>
            <a:ext cx="35327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626991" y="2120470"/>
            <a:ext cx="0" cy="3275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1549"/>
              </p:ext>
            </p:extLst>
          </p:nvPr>
        </p:nvGraphicFramePr>
        <p:xfrm>
          <a:off x="3719830" y="195948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4" name="方程式" r:id="rId17" imgW="152280" imgH="139680" progId="Equation.3">
                  <p:embed/>
                </p:oleObj>
              </mc:Choice>
              <mc:Fallback>
                <p:oleObj name="方程式" r:id="rId1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830" y="195948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2190463" y="3703623"/>
            <a:ext cx="203200" cy="203200"/>
            <a:chOff x="2065867" y="3437467"/>
            <a:chExt cx="203200" cy="203200"/>
          </a:xfrm>
        </p:grpSpPr>
        <p:cxnSp>
          <p:nvCxnSpPr>
            <p:cNvPr id="25" name="直線接點 24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1418609" y="3704429"/>
            <a:ext cx="203200" cy="203200"/>
            <a:chOff x="2065867" y="3437467"/>
            <a:chExt cx="203200" cy="203200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506685"/>
              </p:ext>
            </p:extLst>
          </p:nvPr>
        </p:nvGraphicFramePr>
        <p:xfrm>
          <a:off x="1334471" y="3173157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5" name="方程式" r:id="rId18" imgW="177480" imgH="215640" progId="Equation.3">
                  <p:embed/>
                </p:oleObj>
              </mc:Choice>
              <mc:Fallback>
                <p:oleObj name="方程式" r:id="rId1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471" y="3173157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31998"/>
              </p:ext>
            </p:extLst>
          </p:nvPr>
        </p:nvGraphicFramePr>
        <p:xfrm>
          <a:off x="2095170" y="3176324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6" name="方程式" r:id="rId19" imgW="190440" imgH="215640" progId="Equation.3">
                  <p:embed/>
                </p:oleObj>
              </mc:Choice>
              <mc:Fallback>
                <p:oleObj name="方程式" r:id="rId1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170" y="3176324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64742"/>
              </p:ext>
            </p:extLst>
          </p:nvPr>
        </p:nvGraphicFramePr>
        <p:xfrm>
          <a:off x="4006869" y="3466265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7" name="方程式" r:id="rId20" imgW="152280" imgH="139680" progId="Equation.3">
                  <p:embed/>
                </p:oleObj>
              </mc:Choice>
              <mc:Fallback>
                <p:oleObj name="方程式" r:id="rId2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69" y="3466265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6008220" y="4058525"/>
            <a:ext cx="18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(No Peaking)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5071670" y="1512809"/>
            <a:ext cx="2332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Case 1-2</a:t>
            </a:r>
          </a:p>
          <a:p>
            <a:pPr algn="ctr"/>
            <a:r>
              <a:rPr lang="en-US" altLang="zh-TW" sz="2800" dirty="0" smtClean="0"/>
              <a:t>Complex Poles</a:t>
            </a:r>
            <a:endParaRPr lang="zh-TW" altLang="en-US" sz="28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928775" y="1489719"/>
            <a:ext cx="2332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Case 1-1</a:t>
            </a:r>
          </a:p>
          <a:p>
            <a:pPr algn="ctr"/>
            <a:r>
              <a:rPr lang="en-US" altLang="zh-TW" sz="2800" dirty="0" smtClean="0"/>
              <a:t>Real Poles</a:t>
            </a:r>
            <a:endParaRPr lang="zh-TW" altLang="en-US" sz="2800" dirty="0"/>
          </a:p>
        </p:txBody>
      </p:sp>
      <p:sp>
        <p:nvSpPr>
          <p:cNvPr id="41" name="矩形 40"/>
          <p:cNvSpPr/>
          <p:nvPr/>
        </p:nvSpPr>
        <p:spPr>
          <a:xfrm>
            <a:off x="2292063" y="57961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/>
              <a:t>Which one is </a:t>
            </a:r>
            <a:r>
              <a:rPr lang="en-US" altLang="zh-TW" sz="2400" dirty="0" smtClean="0"/>
              <a:t>considered </a:t>
            </a:r>
            <a:r>
              <a:rPr lang="en-US" altLang="zh-TW" sz="2400" dirty="0"/>
              <a:t>as </a:t>
            </a:r>
            <a:r>
              <a:rPr lang="en-US" altLang="zh-TW" sz="2400" dirty="0" smtClean="0"/>
              <a:t>closer </a:t>
            </a:r>
            <a:r>
              <a:rPr lang="en-US" altLang="zh-TW" sz="2400" dirty="0"/>
              <a:t>to ideal low </a:t>
            </a:r>
            <a:r>
              <a:rPr lang="en-US" altLang="zh-TW" sz="2400" dirty="0" smtClean="0"/>
              <a:t>pass filter?</a:t>
            </a:r>
            <a:endParaRPr lang="zh-TW" altLang="en-US" sz="2400" dirty="0"/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24162"/>
              </p:ext>
            </p:extLst>
          </p:nvPr>
        </p:nvGraphicFramePr>
        <p:xfrm>
          <a:off x="1424352" y="4635588"/>
          <a:ext cx="1035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8" name="方程式" r:id="rId21" imgW="495000" imgH="203040" progId="Equation.3">
                  <p:embed/>
                </p:oleObj>
              </mc:Choice>
              <mc:Fallback>
                <p:oleObj name="方程式" r:id="rId21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352" y="4635588"/>
                        <a:ext cx="1035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744294"/>
              </p:ext>
            </p:extLst>
          </p:nvPr>
        </p:nvGraphicFramePr>
        <p:xfrm>
          <a:off x="5276466" y="5212180"/>
          <a:ext cx="2070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9" name="方程式" r:id="rId23" imgW="990360" imgH="203040" progId="Equation.3">
                  <p:embed/>
                </p:oleObj>
              </mc:Choice>
              <mc:Fallback>
                <p:oleObj name="方程式" r:id="rId23" imgW="990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466" y="5212180"/>
                        <a:ext cx="20701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7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73225"/>
            <a:ext cx="7886700" cy="4351338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94" y="1123160"/>
            <a:ext cx="8934906" cy="5680068"/>
          </a:xfrm>
          <a:prstGeom prst="rect">
            <a:avLst/>
          </a:prstGeom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61558"/>
              </p:ext>
            </p:extLst>
          </p:nvPr>
        </p:nvGraphicFramePr>
        <p:xfrm>
          <a:off x="209094" y="114491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3" name="方程式" r:id="rId5" imgW="1358640" imgH="634680" progId="Equation.3">
                  <p:embed/>
                </p:oleObj>
              </mc:Choice>
              <mc:Fallback>
                <p:oleObj name="方程式" r:id="rId5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94" y="114491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25124"/>
              </p:ext>
            </p:extLst>
          </p:nvPr>
        </p:nvGraphicFramePr>
        <p:xfrm>
          <a:off x="3536950" y="406894"/>
          <a:ext cx="1035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4" name="方程式" r:id="rId7" imgW="495000" imgH="203040" progId="Equation.3">
                  <p:embed/>
                </p:oleObj>
              </mc:Choice>
              <mc:Fallback>
                <p:oleObj name="方程式" r:id="rId7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06894"/>
                        <a:ext cx="1035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6450"/>
              </p:ext>
            </p:extLst>
          </p:nvPr>
        </p:nvGraphicFramePr>
        <p:xfrm>
          <a:off x="6164625" y="408482"/>
          <a:ext cx="13541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5" name="方程式" r:id="rId9" imgW="647640" imgH="203040" progId="Equation.3">
                  <p:embed/>
                </p:oleObj>
              </mc:Choice>
              <mc:Fallback>
                <p:oleObj name="方程式" r:id="rId9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625" y="408482"/>
                        <a:ext cx="13541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605268" y="203327"/>
            <a:ext cx="1559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Complex poles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722349" y="369092"/>
            <a:ext cx="126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Peaking</a:t>
            </a:r>
            <a:endParaRPr lang="zh-TW" altLang="en-US" sz="24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101386" y="4423081"/>
            <a:ext cx="3821792" cy="1008669"/>
            <a:chOff x="2101386" y="4499281"/>
            <a:chExt cx="3821792" cy="1008669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1700635"/>
                </p:ext>
              </p:extLst>
            </p:nvPr>
          </p:nvGraphicFramePr>
          <p:xfrm>
            <a:off x="2101386" y="4499281"/>
            <a:ext cx="2124075" cy="871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956" name="方程式" r:id="rId11" imgW="1015920" imgH="419040" progId="Equation.3">
                    <p:embed/>
                  </p:oleObj>
                </mc:Choice>
                <mc:Fallback>
                  <p:oleObj name="方程式" r:id="rId11" imgW="101592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1386" y="4499281"/>
                          <a:ext cx="2124075" cy="871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文字方塊 14"/>
            <p:cNvSpPr txBox="1"/>
            <p:nvPr/>
          </p:nvSpPr>
          <p:spPr>
            <a:xfrm>
              <a:off x="3156394" y="5046285"/>
              <a:ext cx="2766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(Butterworth filter)</a:t>
              </a:r>
              <a:endParaRPr lang="zh-TW" altLang="en-US" sz="2400" dirty="0"/>
            </a:p>
          </p:txBody>
        </p:sp>
      </p:grpSp>
      <p:cxnSp>
        <p:nvCxnSpPr>
          <p:cNvPr id="16" name="直線單箭頭接點 15"/>
          <p:cNvCxnSpPr/>
          <p:nvPr/>
        </p:nvCxnSpPr>
        <p:spPr>
          <a:xfrm flipH="1">
            <a:off x="3333750" y="3448050"/>
            <a:ext cx="1342797" cy="10512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Transfer Function – Rules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Filter is characterized by its transfer function</a:t>
            </a:r>
            <a:endParaRPr lang="zh-TW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083078"/>
              </p:ext>
            </p:extLst>
          </p:nvPr>
        </p:nvGraphicFramePr>
        <p:xfrm>
          <a:off x="1685686" y="2469289"/>
          <a:ext cx="61166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1" name="方程式" r:id="rId3" imgW="2590560" imgH="431640" progId="Equation.3">
                  <p:embed/>
                </p:oleObj>
              </mc:Choice>
              <mc:Fallback>
                <p:oleObj name="方程式" r:id="rId3" imgW="259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686" y="2469289"/>
                        <a:ext cx="61166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55932" y="3904495"/>
            <a:ext cx="4115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The poles should be at the left half of the s-plane.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985545" y="3904496"/>
            <a:ext cx="3929915" cy="954107"/>
            <a:chOff x="2053431" y="5154544"/>
            <a:chExt cx="3929915" cy="954107"/>
          </a:xfrm>
        </p:grpSpPr>
        <p:sp>
          <p:nvSpPr>
            <p:cNvPr id="6" name="文字方塊 5"/>
            <p:cNvSpPr txBox="1"/>
            <p:nvPr/>
          </p:nvSpPr>
          <p:spPr>
            <a:xfrm>
              <a:off x="2702195" y="5154544"/>
              <a:ext cx="3281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We only consider stable filter.</a:t>
              </a:r>
              <a:endParaRPr lang="zh-TW" altLang="en-US" sz="2800" dirty="0"/>
            </a:p>
          </p:txBody>
        </p:sp>
        <p:sp>
          <p:nvSpPr>
            <p:cNvPr id="9" name="向右箭號 8"/>
            <p:cNvSpPr/>
            <p:nvPr/>
          </p:nvSpPr>
          <p:spPr>
            <a:xfrm>
              <a:off x="2053431" y="5331853"/>
              <a:ext cx="638355" cy="599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955932" y="5129382"/>
            <a:ext cx="7317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Given a complex pole or zero, its complex conjugate is also pole or zero.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Butterworth – Cut-off Frequency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316109"/>
              </p:ext>
            </p:extLst>
          </p:nvPr>
        </p:nvGraphicFramePr>
        <p:xfrm>
          <a:off x="5210420" y="1422675"/>
          <a:ext cx="21240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57" name="方程式" r:id="rId3" imgW="1015920" imgH="419040" progId="Equation.3">
                  <p:embed/>
                </p:oleObj>
              </mc:Choice>
              <mc:Fallback>
                <p:oleObj name="方程式" r:id="rId3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420" y="1422675"/>
                        <a:ext cx="212407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53213"/>
              </p:ext>
            </p:extLst>
          </p:nvPr>
        </p:nvGraphicFramePr>
        <p:xfrm>
          <a:off x="854050" y="1340429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58" name="方程式" r:id="rId5" imgW="1358640" imgH="634680" progId="Equation.3">
                  <p:embed/>
                </p:oleObj>
              </mc:Choice>
              <mc:Fallback>
                <p:oleObj name="方程式" r:id="rId5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50" y="1340429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451403"/>
              </p:ext>
            </p:extLst>
          </p:nvPr>
        </p:nvGraphicFramePr>
        <p:xfrm>
          <a:off x="1372577" y="2785727"/>
          <a:ext cx="24685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59" name="方程式" r:id="rId7" imgW="1180800" imgH="444240" progId="Equation.3">
                  <p:embed/>
                </p:oleObj>
              </mc:Choice>
              <mc:Fallback>
                <p:oleObj name="方程式" r:id="rId7" imgW="1180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577" y="2785727"/>
                        <a:ext cx="24685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966062"/>
              </p:ext>
            </p:extLst>
          </p:nvPr>
        </p:nvGraphicFramePr>
        <p:xfrm>
          <a:off x="5210420" y="2559508"/>
          <a:ext cx="13795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0" name="方程式" r:id="rId9" imgW="660240" imgH="431640" progId="Equation.3">
                  <p:embed/>
                </p:oleObj>
              </mc:Choice>
              <mc:Fallback>
                <p:oleObj name="方程式" r:id="rId9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420" y="2559508"/>
                        <a:ext cx="137953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25770"/>
              </p:ext>
            </p:extLst>
          </p:nvPr>
        </p:nvGraphicFramePr>
        <p:xfrm>
          <a:off x="5236042" y="3484739"/>
          <a:ext cx="21494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1" name="方程式" r:id="rId11" imgW="1028520" imgH="431640" progId="Equation.3">
                  <p:embed/>
                </p:oleObj>
              </mc:Choice>
              <mc:Fallback>
                <p:oleObj name="方程式" r:id="rId11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042" y="3484739"/>
                        <a:ext cx="21494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32917"/>
              </p:ext>
            </p:extLst>
          </p:nvPr>
        </p:nvGraphicFramePr>
        <p:xfrm>
          <a:off x="483576" y="3989967"/>
          <a:ext cx="42465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2" name="方程式" r:id="rId13" imgW="2031840" imgH="444240" progId="Equation.3">
                  <p:embed/>
                </p:oleObj>
              </mc:Choice>
              <mc:Fallback>
                <p:oleObj name="方程式" r:id="rId13" imgW="2031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76" y="3989967"/>
                        <a:ext cx="42465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248901"/>
              </p:ext>
            </p:extLst>
          </p:nvPr>
        </p:nvGraphicFramePr>
        <p:xfrm>
          <a:off x="1268137" y="5231696"/>
          <a:ext cx="294481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3" name="方程式" r:id="rId15" imgW="1409400" imgH="444240" progId="Equation.3">
                  <p:embed/>
                </p:oleObj>
              </mc:Choice>
              <mc:Fallback>
                <p:oleObj name="方程式" r:id="rId15" imgW="1409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137" y="5231696"/>
                        <a:ext cx="2944813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11183"/>
              </p:ext>
            </p:extLst>
          </p:nvPr>
        </p:nvGraphicFramePr>
        <p:xfrm>
          <a:off x="5236042" y="4453517"/>
          <a:ext cx="11398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4" name="方程式" r:id="rId17" imgW="545760" imgH="228600" progId="Equation.3">
                  <p:embed/>
                </p:oleObj>
              </mc:Choice>
              <mc:Fallback>
                <p:oleObj name="方程式" r:id="rId17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042" y="4453517"/>
                        <a:ext cx="11398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236042" y="5094287"/>
            <a:ext cx="3708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is the cut-off frequency for the second-order </a:t>
            </a:r>
            <a:r>
              <a:rPr lang="en-US" altLang="zh-TW" sz="2400" dirty="0" err="1" smtClean="0"/>
              <a:t>lowpass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butterworth</a:t>
            </a:r>
            <a:r>
              <a:rPr lang="en-US" altLang="zh-TW" sz="2400" dirty="0" smtClean="0"/>
              <a:t> filter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900540" y="6299379"/>
            <a:ext cx="37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(Go to the next lecture first)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19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2</a:t>
            </a:r>
            <a:endParaRPr lang="zh-TW" altLang="en-US" dirty="0"/>
          </a:p>
        </p:txBody>
      </p:sp>
      <p:grpSp>
        <p:nvGrpSpPr>
          <p:cNvPr id="59" name="群組 58"/>
          <p:cNvGrpSpPr/>
          <p:nvPr/>
        </p:nvGrpSpPr>
        <p:grpSpPr>
          <a:xfrm>
            <a:off x="6400913" y="3210991"/>
            <a:ext cx="2303532" cy="1554640"/>
            <a:chOff x="1714588" y="2167602"/>
            <a:chExt cx="2303532" cy="1554640"/>
          </a:xfrm>
        </p:grpSpPr>
        <p:cxnSp>
          <p:nvCxnSpPr>
            <p:cNvPr id="4" name="直線單箭頭接點 3"/>
            <p:cNvCxnSpPr/>
            <p:nvPr/>
          </p:nvCxnSpPr>
          <p:spPr>
            <a:xfrm>
              <a:off x="1714588" y="2907039"/>
              <a:ext cx="22430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/>
            <p:cNvCxnSpPr/>
            <p:nvPr/>
          </p:nvCxnSpPr>
          <p:spPr>
            <a:xfrm flipV="1">
              <a:off x="3369163" y="2167602"/>
              <a:ext cx="0" cy="15546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3666605"/>
                </p:ext>
              </p:extLst>
            </p:nvPr>
          </p:nvGraphicFramePr>
          <p:xfrm>
            <a:off x="3699033" y="3053089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86" name="方程式" r:id="rId3" imgW="152280" imgH="139680" progId="Equation.3">
                    <p:embed/>
                  </p:oleObj>
                </mc:Choice>
                <mc:Fallback>
                  <p:oleObj name="方程式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033" y="3053089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5153059"/>
                </p:ext>
              </p:extLst>
            </p:nvPr>
          </p:nvGraphicFramePr>
          <p:xfrm>
            <a:off x="3470475" y="2167602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87" name="方程式" r:id="rId5" imgW="152280" imgH="139680" progId="Equation.3">
                    <p:embed/>
                  </p:oleObj>
                </mc:Choice>
                <mc:Fallback>
                  <p:oleObj name="方程式" r:id="rId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475" y="2167602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群組 7"/>
            <p:cNvGrpSpPr/>
            <p:nvPr/>
          </p:nvGrpSpPr>
          <p:grpSpPr>
            <a:xfrm>
              <a:off x="2327116" y="2803188"/>
              <a:ext cx="203200" cy="203200"/>
              <a:chOff x="2065867" y="3437467"/>
              <a:chExt cx="203200" cy="203200"/>
            </a:xfrm>
          </p:grpSpPr>
          <p:cxnSp>
            <p:nvCxnSpPr>
              <p:cNvPr id="9" name="直線接點 8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群組 10"/>
            <p:cNvGrpSpPr/>
            <p:nvPr/>
          </p:nvGrpSpPr>
          <p:grpSpPr>
            <a:xfrm>
              <a:off x="1818158" y="2806352"/>
              <a:ext cx="203200" cy="203200"/>
              <a:chOff x="2065867" y="3437467"/>
              <a:chExt cx="203200" cy="203200"/>
            </a:xfrm>
          </p:grpSpPr>
          <p:cxnSp>
            <p:nvCxnSpPr>
              <p:cNvPr id="12" name="直線接點 11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453743"/>
                </p:ext>
              </p:extLst>
            </p:nvPr>
          </p:nvGraphicFramePr>
          <p:xfrm>
            <a:off x="2214317" y="3006388"/>
            <a:ext cx="3714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88" name="方程式" r:id="rId7" imgW="177480" imgH="215640" progId="Equation.3">
                    <p:embed/>
                  </p:oleObj>
                </mc:Choice>
                <mc:Fallback>
                  <p:oleObj name="方程式" r:id="rId7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317" y="3006388"/>
                          <a:ext cx="3714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0765559"/>
                </p:ext>
              </p:extLst>
            </p:nvPr>
          </p:nvGraphicFramePr>
          <p:xfrm>
            <a:off x="1714588" y="2980717"/>
            <a:ext cx="3968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89" name="方程式" r:id="rId9" imgW="190440" imgH="215640" progId="Equation.3">
                    <p:embed/>
                  </p:oleObj>
                </mc:Choice>
                <mc:Fallback>
                  <p:oleObj name="方程式" r:id="rId9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588" y="2980717"/>
                          <a:ext cx="3968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橢圓 16"/>
            <p:cNvSpPr/>
            <p:nvPr/>
          </p:nvSpPr>
          <p:spPr>
            <a:xfrm>
              <a:off x="2828527" y="2803188"/>
              <a:ext cx="203200" cy="20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101318"/>
                </p:ext>
              </p:extLst>
            </p:nvPr>
          </p:nvGraphicFramePr>
          <p:xfrm>
            <a:off x="2777490" y="2995613"/>
            <a:ext cx="3175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90" name="方程式" r:id="rId11" imgW="152280" imgH="215640" progId="Equation.3">
                    <p:embed/>
                  </p:oleObj>
                </mc:Choice>
                <mc:Fallback>
                  <p:oleObj name="方程式" r:id="rId11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7490" y="2995613"/>
                          <a:ext cx="3175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群組 66"/>
          <p:cNvGrpSpPr/>
          <p:nvPr/>
        </p:nvGrpSpPr>
        <p:grpSpPr>
          <a:xfrm>
            <a:off x="3492313" y="3203648"/>
            <a:ext cx="2383972" cy="1496688"/>
            <a:chOff x="5471160" y="2139241"/>
            <a:chExt cx="2383972" cy="1496688"/>
          </a:xfrm>
        </p:grpSpPr>
        <p:cxnSp>
          <p:nvCxnSpPr>
            <p:cNvPr id="30" name="直線單箭頭接點 29"/>
            <p:cNvCxnSpPr/>
            <p:nvPr/>
          </p:nvCxnSpPr>
          <p:spPr>
            <a:xfrm flipV="1">
              <a:off x="7306492" y="2221202"/>
              <a:ext cx="0" cy="14147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群組 65"/>
            <p:cNvGrpSpPr/>
            <p:nvPr/>
          </p:nvGrpSpPr>
          <p:grpSpPr>
            <a:xfrm>
              <a:off x="5471160" y="2139241"/>
              <a:ext cx="2383972" cy="1329341"/>
              <a:chOff x="5471160" y="2139241"/>
              <a:chExt cx="2383972" cy="1329341"/>
            </a:xfrm>
          </p:grpSpPr>
          <p:cxnSp>
            <p:nvCxnSpPr>
              <p:cNvPr id="29" name="直線單箭頭接點 28"/>
              <p:cNvCxnSpPr/>
              <p:nvPr/>
            </p:nvCxnSpPr>
            <p:spPr>
              <a:xfrm>
                <a:off x="5471160" y="2918383"/>
                <a:ext cx="23839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4285827"/>
                  </p:ext>
                </p:extLst>
              </p:nvPr>
            </p:nvGraphicFramePr>
            <p:xfrm>
              <a:off x="7467636" y="2987947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2691" name="方程式" r:id="rId13" imgW="152280" imgH="139680" progId="Equation.3">
                      <p:embed/>
                    </p:oleObj>
                  </mc:Choice>
                  <mc:Fallback>
                    <p:oleObj name="方程式" r:id="rId13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7636" y="2987947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8618853"/>
                  </p:ext>
                </p:extLst>
              </p:nvPr>
            </p:nvGraphicFramePr>
            <p:xfrm>
              <a:off x="7361431" y="2139241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2692" name="方程式" r:id="rId14" imgW="152280" imgH="139680" progId="Equation.3">
                      <p:embed/>
                    </p:oleObj>
                  </mc:Choice>
                  <mc:Fallback>
                    <p:oleObj name="方程式" r:id="rId14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61431" y="2139241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3" name="群組 32"/>
              <p:cNvGrpSpPr/>
              <p:nvPr/>
            </p:nvGrpSpPr>
            <p:grpSpPr>
              <a:xfrm>
                <a:off x="6782605" y="2814532"/>
                <a:ext cx="203200" cy="203200"/>
                <a:chOff x="2065867" y="3437467"/>
                <a:chExt cx="203200" cy="203200"/>
              </a:xfrm>
            </p:grpSpPr>
            <p:cxnSp>
              <p:nvCxnSpPr>
                <p:cNvPr id="41" name="直線接點 40"/>
                <p:cNvCxnSpPr/>
                <p:nvPr/>
              </p:nvCxnSpPr>
              <p:spPr>
                <a:xfrm>
                  <a:off x="20658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 41"/>
                <p:cNvCxnSpPr/>
                <p:nvPr/>
              </p:nvCxnSpPr>
              <p:spPr>
                <a:xfrm flipH="1">
                  <a:off x="20658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群組 33"/>
              <p:cNvGrpSpPr/>
              <p:nvPr/>
            </p:nvGrpSpPr>
            <p:grpSpPr>
              <a:xfrm>
                <a:off x="5799347" y="2816783"/>
                <a:ext cx="203200" cy="203200"/>
                <a:chOff x="2065867" y="3437467"/>
                <a:chExt cx="203200" cy="203200"/>
              </a:xfrm>
            </p:grpSpPr>
            <p:cxnSp>
              <p:nvCxnSpPr>
                <p:cNvPr id="39" name="直線接點 38"/>
                <p:cNvCxnSpPr/>
                <p:nvPr/>
              </p:nvCxnSpPr>
              <p:spPr>
                <a:xfrm>
                  <a:off x="20658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>
                <a:xfrm flipH="1">
                  <a:off x="20658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3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740772"/>
                  </p:ext>
                </p:extLst>
              </p:nvPr>
            </p:nvGraphicFramePr>
            <p:xfrm>
              <a:off x="6669806" y="3017732"/>
              <a:ext cx="371475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2693" name="方程式" r:id="rId16" imgW="177480" imgH="215640" progId="Equation.3">
                      <p:embed/>
                    </p:oleObj>
                  </mc:Choice>
                  <mc:Fallback>
                    <p:oleObj name="方程式" r:id="rId16" imgW="177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9806" y="3017732"/>
                            <a:ext cx="371475" cy="450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9048242"/>
                  </p:ext>
                </p:extLst>
              </p:nvPr>
            </p:nvGraphicFramePr>
            <p:xfrm>
              <a:off x="5695777" y="3006388"/>
              <a:ext cx="396875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2694" name="方程式" r:id="rId17" imgW="190440" imgH="215640" progId="Equation.3">
                      <p:embed/>
                    </p:oleObj>
                  </mc:Choice>
                  <mc:Fallback>
                    <p:oleObj name="方程式" r:id="rId17" imgW="19044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95777" y="3006388"/>
                            <a:ext cx="396875" cy="450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橢圓 36"/>
              <p:cNvSpPr/>
              <p:nvPr/>
            </p:nvSpPr>
            <p:spPr>
              <a:xfrm>
                <a:off x="6306975" y="2802619"/>
                <a:ext cx="203200" cy="203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38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7061429"/>
                  </p:ext>
                </p:extLst>
              </p:nvPr>
            </p:nvGraphicFramePr>
            <p:xfrm>
              <a:off x="6255938" y="2995044"/>
              <a:ext cx="317500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2695" name="方程式" r:id="rId18" imgW="152280" imgH="215640" progId="Equation.3">
                      <p:embed/>
                    </p:oleObj>
                  </mc:Choice>
                  <mc:Fallback>
                    <p:oleObj name="方程式" r:id="rId18" imgW="1522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55938" y="2995044"/>
                            <a:ext cx="317500" cy="450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1" name="群組 70"/>
          <p:cNvGrpSpPr/>
          <p:nvPr/>
        </p:nvGrpSpPr>
        <p:grpSpPr>
          <a:xfrm>
            <a:off x="485636" y="3136806"/>
            <a:ext cx="2424658" cy="1608376"/>
            <a:chOff x="964724" y="4984082"/>
            <a:chExt cx="2424658" cy="1608376"/>
          </a:xfrm>
        </p:grpSpPr>
        <p:cxnSp>
          <p:nvCxnSpPr>
            <p:cNvPr id="44" name="直線單箭頭接點 43"/>
            <p:cNvCxnSpPr/>
            <p:nvPr/>
          </p:nvCxnSpPr>
          <p:spPr>
            <a:xfrm>
              <a:off x="964724" y="5812307"/>
              <a:ext cx="226511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 flipV="1">
              <a:off x="2776761" y="5032156"/>
              <a:ext cx="0" cy="15603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0019429"/>
                </p:ext>
              </p:extLst>
            </p:nvPr>
          </p:nvGraphicFramePr>
          <p:xfrm>
            <a:off x="3070295" y="5958926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96" name="方程式" r:id="rId20" imgW="152280" imgH="139680" progId="Equation.3">
                    <p:embed/>
                  </p:oleObj>
                </mc:Choice>
                <mc:Fallback>
                  <p:oleObj name="方程式" r:id="rId20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295" y="5958926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1018759"/>
                </p:ext>
              </p:extLst>
            </p:nvPr>
          </p:nvGraphicFramePr>
          <p:xfrm>
            <a:off x="2849163" y="4984082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97" name="方程式" r:id="rId21" imgW="152280" imgH="139680" progId="Equation.3">
                    <p:embed/>
                  </p:oleObj>
                </mc:Choice>
                <mc:Fallback>
                  <p:oleObj name="方程式" r:id="rId21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163" y="4984082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" name="群組 47"/>
            <p:cNvGrpSpPr/>
            <p:nvPr/>
          </p:nvGrpSpPr>
          <p:grpSpPr>
            <a:xfrm>
              <a:off x="2353954" y="5708456"/>
              <a:ext cx="203200" cy="203200"/>
              <a:chOff x="2065867" y="3437467"/>
              <a:chExt cx="203200" cy="203200"/>
            </a:xfrm>
          </p:grpSpPr>
          <p:cxnSp>
            <p:nvCxnSpPr>
              <p:cNvPr id="56" name="直線接點 55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群組 48"/>
            <p:cNvGrpSpPr/>
            <p:nvPr/>
          </p:nvGrpSpPr>
          <p:grpSpPr>
            <a:xfrm>
              <a:off x="1846898" y="5722051"/>
              <a:ext cx="203200" cy="203200"/>
              <a:chOff x="2065867" y="3437467"/>
              <a:chExt cx="203200" cy="203200"/>
            </a:xfrm>
          </p:grpSpPr>
          <p:cxnSp>
            <p:nvCxnSpPr>
              <p:cNvPr id="54" name="直線接點 53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5386160"/>
                </p:ext>
              </p:extLst>
            </p:nvPr>
          </p:nvGraphicFramePr>
          <p:xfrm>
            <a:off x="2241155" y="5911656"/>
            <a:ext cx="3714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98" name="方程式" r:id="rId22" imgW="177480" imgH="215640" progId="Equation.3">
                    <p:embed/>
                  </p:oleObj>
                </mc:Choice>
                <mc:Fallback>
                  <p:oleObj name="方程式" r:id="rId22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155" y="5911656"/>
                          <a:ext cx="3714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1722995"/>
                </p:ext>
              </p:extLst>
            </p:nvPr>
          </p:nvGraphicFramePr>
          <p:xfrm>
            <a:off x="1743328" y="5911656"/>
            <a:ext cx="3968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99" name="方程式" r:id="rId23" imgW="190440" imgH="215640" progId="Equation.3">
                    <p:embed/>
                  </p:oleObj>
                </mc:Choice>
                <mc:Fallback>
                  <p:oleObj name="方程式" r:id="rId23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3328" y="5911656"/>
                          <a:ext cx="3968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橢圓 51"/>
            <p:cNvSpPr/>
            <p:nvPr/>
          </p:nvSpPr>
          <p:spPr>
            <a:xfrm>
              <a:off x="1344309" y="5708456"/>
              <a:ext cx="203200" cy="20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7632083"/>
                </p:ext>
              </p:extLst>
            </p:nvPr>
          </p:nvGraphicFramePr>
          <p:xfrm>
            <a:off x="1293272" y="5900881"/>
            <a:ext cx="3175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700" name="方程式" r:id="rId24" imgW="152280" imgH="215640" progId="Equation.3">
                    <p:embed/>
                  </p:oleObj>
                </mc:Choice>
                <mc:Fallback>
                  <p:oleObj name="方程式" r:id="rId24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272" y="5900881"/>
                          <a:ext cx="3175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5" name="圖片 7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38900" y="5037985"/>
            <a:ext cx="3026840" cy="1614003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93884" y="5020834"/>
            <a:ext cx="2946731" cy="1615653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279" y="5053843"/>
            <a:ext cx="2972549" cy="1598145"/>
          </a:xfrm>
          <a:prstGeom prst="rect">
            <a:avLst/>
          </a:prstGeom>
        </p:spPr>
      </p:pic>
      <p:sp>
        <p:nvSpPr>
          <p:cNvPr id="78" name="文字方塊 77"/>
          <p:cNvSpPr txBox="1"/>
          <p:nvPr/>
        </p:nvSpPr>
        <p:spPr>
          <a:xfrm>
            <a:off x="359935" y="1582910"/>
            <a:ext cx="467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2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2 poles and 1 zero</a:t>
            </a:r>
            <a:endParaRPr lang="zh-TW" altLang="en-US" sz="28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2108348" y="2209230"/>
            <a:ext cx="603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2-1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2 real poles and 1 zero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22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2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59935" y="1582910"/>
            <a:ext cx="467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2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2 poles and 1 zero</a:t>
            </a:r>
            <a:endParaRPr lang="zh-TW" altLang="en-US" sz="28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2108348" y="2209230"/>
            <a:ext cx="603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2-1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2 real poles and 1 zero</a:t>
            </a:r>
            <a:endParaRPr lang="zh-TW" altLang="en-US" sz="2800" dirty="0"/>
          </a:p>
        </p:txBody>
      </p:sp>
      <p:grpSp>
        <p:nvGrpSpPr>
          <p:cNvPr id="58" name="群組 57"/>
          <p:cNvGrpSpPr/>
          <p:nvPr/>
        </p:nvGrpSpPr>
        <p:grpSpPr>
          <a:xfrm>
            <a:off x="1005953" y="3628709"/>
            <a:ext cx="2303532" cy="1554640"/>
            <a:chOff x="1714588" y="2167602"/>
            <a:chExt cx="2303532" cy="1554640"/>
          </a:xfrm>
        </p:grpSpPr>
        <p:cxnSp>
          <p:nvCxnSpPr>
            <p:cNvPr id="60" name="直線單箭頭接點 59"/>
            <p:cNvCxnSpPr/>
            <p:nvPr/>
          </p:nvCxnSpPr>
          <p:spPr>
            <a:xfrm>
              <a:off x="1714588" y="2907039"/>
              <a:ext cx="22430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 flipV="1">
              <a:off x="3369163" y="2167602"/>
              <a:ext cx="0" cy="15546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021275"/>
                </p:ext>
              </p:extLst>
            </p:nvPr>
          </p:nvGraphicFramePr>
          <p:xfrm>
            <a:off x="3699033" y="3053089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123" name="方程式" r:id="rId4" imgW="152280" imgH="139680" progId="Equation.3">
                    <p:embed/>
                  </p:oleObj>
                </mc:Choice>
                <mc:Fallback>
                  <p:oleObj name="方程式" r:id="rId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033" y="3053089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9148509"/>
                </p:ext>
              </p:extLst>
            </p:nvPr>
          </p:nvGraphicFramePr>
          <p:xfrm>
            <a:off x="3470475" y="2167602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124" name="方程式" r:id="rId6" imgW="152280" imgH="139680" progId="Equation.3">
                    <p:embed/>
                  </p:oleObj>
                </mc:Choice>
                <mc:Fallback>
                  <p:oleObj name="方程式" r:id="rId6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475" y="2167602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4" name="群組 63"/>
            <p:cNvGrpSpPr/>
            <p:nvPr/>
          </p:nvGrpSpPr>
          <p:grpSpPr>
            <a:xfrm>
              <a:off x="2327116" y="2803188"/>
              <a:ext cx="203200" cy="203200"/>
              <a:chOff x="2065867" y="3437467"/>
              <a:chExt cx="203200" cy="203200"/>
            </a:xfrm>
          </p:grpSpPr>
          <p:cxnSp>
            <p:nvCxnSpPr>
              <p:cNvPr id="80" name="直線接點 79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群組 64"/>
            <p:cNvGrpSpPr/>
            <p:nvPr/>
          </p:nvGrpSpPr>
          <p:grpSpPr>
            <a:xfrm>
              <a:off x="1818158" y="2806352"/>
              <a:ext cx="203200" cy="203200"/>
              <a:chOff x="2065867" y="3437467"/>
              <a:chExt cx="203200" cy="203200"/>
            </a:xfrm>
          </p:grpSpPr>
          <p:cxnSp>
            <p:nvCxnSpPr>
              <p:cNvPr id="73" name="直線接點 72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0867024"/>
                </p:ext>
              </p:extLst>
            </p:nvPr>
          </p:nvGraphicFramePr>
          <p:xfrm>
            <a:off x="2214317" y="3006388"/>
            <a:ext cx="3714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125" name="方程式" r:id="rId8" imgW="177480" imgH="215640" progId="Equation.3">
                    <p:embed/>
                  </p:oleObj>
                </mc:Choice>
                <mc:Fallback>
                  <p:oleObj name="方程式" r:id="rId8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317" y="3006388"/>
                          <a:ext cx="3714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1755030"/>
                </p:ext>
              </p:extLst>
            </p:nvPr>
          </p:nvGraphicFramePr>
          <p:xfrm>
            <a:off x="1714588" y="2980717"/>
            <a:ext cx="3968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126" name="方程式" r:id="rId10" imgW="190440" imgH="215640" progId="Equation.3">
                    <p:embed/>
                  </p:oleObj>
                </mc:Choice>
                <mc:Fallback>
                  <p:oleObj name="方程式" r:id="rId10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588" y="2980717"/>
                          <a:ext cx="3968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橢圓 69"/>
            <p:cNvSpPr/>
            <p:nvPr/>
          </p:nvSpPr>
          <p:spPr>
            <a:xfrm>
              <a:off x="3270487" y="2803188"/>
              <a:ext cx="203200" cy="20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7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1441848"/>
                </p:ext>
              </p:extLst>
            </p:nvPr>
          </p:nvGraphicFramePr>
          <p:xfrm>
            <a:off x="2990850" y="2919413"/>
            <a:ext cx="3175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127" name="方程式" r:id="rId12" imgW="152280" imgH="215640" progId="Equation.3">
                    <p:embed/>
                  </p:oleObj>
                </mc:Choice>
                <mc:Fallback>
                  <p:oleObj name="方程式" r:id="rId12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0850" y="2919413"/>
                          <a:ext cx="3175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4099" y="2954193"/>
            <a:ext cx="5112923" cy="2914844"/>
          </a:xfrm>
          <a:prstGeom prst="rect">
            <a:avLst/>
          </a:prstGeom>
        </p:spPr>
      </p:pic>
      <p:sp>
        <p:nvSpPr>
          <p:cNvPr id="82" name="文字方塊 81"/>
          <p:cNvSpPr txBox="1"/>
          <p:nvPr/>
        </p:nvSpPr>
        <p:spPr>
          <a:xfrm>
            <a:off x="3156492" y="6003843"/>
            <a:ext cx="267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err="1" smtClean="0"/>
              <a:t>Bandpass</a:t>
            </a:r>
            <a:r>
              <a:rPr lang="en-US" altLang="zh-TW" sz="2800" b="1" dirty="0" smtClean="0"/>
              <a:t> Filter</a:t>
            </a:r>
            <a:endParaRPr lang="zh-TW" altLang="en-US" sz="28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5609671" y="3472734"/>
            <a:ext cx="1201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flat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426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/>
          <p:nvPr/>
        </p:nvSpPr>
        <p:spPr>
          <a:xfrm>
            <a:off x="1856751" y="1669359"/>
            <a:ext cx="564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2-2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2 complex poles and 1 zero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2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967598" y="4568285"/>
            <a:ext cx="32426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3166704" y="2585172"/>
            <a:ext cx="0" cy="395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33653"/>
              </p:ext>
            </p:extLst>
          </p:nvPr>
        </p:nvGraphicFramePr>
        <p:xfrm>
          <a:off x="3861951" y="4725357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48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951" y="4725357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935276"/>
              </p:ext>
            </p:extLst>
          </p:nvPr>
        </p:nvGraphicFramePr>
        <p:xfrm>
          <a:off x="3245825" y="2491192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49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825" y="2491192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1891074" y="3352558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1919969" y="5474556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6889"/>
              </p:ext>
            </p:extLst>
          </p:nvPr>
        </p:nvGraphicFramePr>
        <p:xfrm>
          <a:off x="1821581" y="3548835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0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581" y="3548835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87246"/>
              </p:ext>
            </p:extLst>
          </p:nvPr>
        </p:nvGraphicFramePr>
        <p:xfrm>
          <a:off x="1816399" y="5664161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1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399" y="5664161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1176878" y="4462390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496312"/>
              </p:ext>
            </p:extLst>
          </p:nvPr>
        </p:nvGraphicFramePr>
        <p:xfrm>
          <a:off x="1163265" y="4614949"/>
          <a:ext cx="3190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2" name="方程式" r:id="rId12" imgW="152280" imgH="215640" progId="Equation.3">
                  <p:embed/>
                </p:oleObj>
              </mc:Choice>
              <mc:Fallback>
                <p:oleObj name="方程式" r:id="rId12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265" y="4614949"/>
                        <a:ext cx="3190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4836129" y="4988181"/>
            <a:ext cx="9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Zero</a:t>
            </a:r>
            <a:endParaRPr lang="zh-TW" altLang="en-US" sz="2400" b="1" i="1" u="sng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4572000" y="2680652"/>
            <a:ext cx="146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Two Complex Poles</a:t>
            </a:r>
            <a:endParaRPr lang="zh-TW" altLang="en-US" sz="2400" b="1" i="1" u="sng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837542" y="4183104"/>
            <a:ext cx="93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+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6188308" y="6099955"/>
            <a:ext cx="15535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6188308" y="4940436"/>
            <a:ext cx="0" cy="1159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6172944" y="5748453"/>
            <a:ext cx="9879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V="1">
            <a:off x="7160880" y="5289377"/>
            <a:ext cx="415025" cy="4590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7297237" y="3194615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</a:t>
            </a:r>
            <a:r>
              <a:rPr lang="en-US" altLang="zh-TW" sz="2400" dirty="0" smtClean="0"/>
              <a:t>40dB</a:t>
            </a:r>
            <a:endParaRPr lang="zh-TW" altLang="en-US" sz="2400" dirty="0"/>
          </a:p>
        </p:txBody>
      </p:sp>
      <p:cxnSp>
        <p:nvCxnSpPr>
          <p:cNvPr id="40" name="直線接點 39"/>
          <p:cNvCxnSpPr/>
          <p:nvPr/>
        </p:nvCxnSpPr>
        <p:spPr>
          <a:xfrm>
            <a:off x="7160880" y="5717268"/>
            <a:ext cx="0" cy="3826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00023"/>
              </p:ext>
            </p:extLst>
          </p:nvPr>
        </p:nvGraphicFramePr>
        <p:xfrm>
          <a:off x="6888817" y="6131141"/>
          <a:ext cx="544126" cy="44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3" name="方程式" r:id="rId14" imgW="266400" imgH="215640" progId="Equation.3">
                  <p:embed/>
                </p:oleObj>
              </mc:Choice>
              <mc:Fallback>
                <p:oleObj name="方程式" r:id="rId14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817" y="6131141"/>
                        <a:ext cx="544126" cy="442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22208"/>
              </p:ext>
            </p:extLst>
          </p:nvPr>
        </p:nvGraphicFramePr>
        <p:xfrm>
          <a:off x="2291526" y="3956518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4" name="方程式" r:id="rId16" imgW="190440" imgH="228600" progId="Equation.3">
                  <p:embed/>
                </p:oleObj>
              </mc:Choice>
              <mc:Fallback>
                <p:oleObj name="方程式" r:id="rId1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526" y="3956518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線接點 43"/>
          <p:cNvCxnSpPr/>
          <p:nvPr/>
        </p:nvCxnSpPr>
        <p:spPr>
          <a:xfrm>
            <a:off x="1992674" y="3454158"/>
            <a:ext cx="1174030" cy="1109832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6188308" y="3906589"/>
            <a:ext cx="15535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V="1">
            <a:off x="6188308" y="2747070"/>
            <a:ext cx="0" cy="1159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6267324" y="3117172"/>
            <a:ext cx="9879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7255260" y="3117172"/>
            <a:ext cx="336009" cy="12239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/>
          <p:cNvSpPr/>
          <p:nvPr/>
        </p:nvSpPr>
        <p:spPr>
          <a:xfrm>
            <a:off x="7176244" y="25489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接點 50"/>
          <p:cNvCxnSpPr/>
          <p:nvPr/>
        </p:nvCxnSpPr>
        <p:spPr>
          <a:xfrm>
            <a:off x="7230244" y="3129925"/>
            <a:ext cx="0" cy="79037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715636"/>
              </p:ext>
            </p:extLst>
          </p:nvPr>
        </p:nvGraphicFramePr>
        <p:xfrm>
          <a:off x="7049844" y="3820156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5" name="方程式" r:id="rId18" imgW="190440" imgH="228600" progId="Equation.3">
                  <p:embed/>
                </p:oleObj>
              </mc:Choice>
              <mc:Fallback>
                <p:oleObj name="方程式" r:id="rId1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844" y="3820156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文字方塊 53"/>
          <p:cNvSpPr txBox="1"/>
          <p:nvPr/>
        </p:nvSpPr>
        <p:spPr>
          <a:xfrm>
            <a:off x="7368392" y="5231707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+20dB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86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9" grpId="0"/>
      <p:bldP spid="50" grpId="0" animBg="1"/>
      <p:bldP spid="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/>
          <p:nvPr/>
        </p:nvSpPr>
        <p:spPr>
          <a:xfrm>
            <a:off x="1856751" y="1669359"/>
            <a:ext cx="564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2-2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2 complex poles and 1 zero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2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836129" y="4988181"/>
            <a:ext cx="9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Zero</a:t>
            </a:r>
            <a:endParaRPr lang="zh-TW" altLang="en-US" sz="2400" b="1" i="1" u="sng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4572000" y="2680652"/>
            <a:ext cx="146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Two Complex Poles</a:t>
            </a:r>
            <a:endParaRPr lang="zh-TW" altLang="en-US" sz="2400" b="1" i="1" u="sng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4837542" y="4183104"/>
            <a:ext cx="93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+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3" name="直線單箭頭接點 62"/>
          <p:cNvCxnSpPr/>
          <p:nvPr/>
        </p:nvCxnSpPr>
        <p:spPr>
          <a:xfrm>
            <a:off x="6188308" y="6099955"/>
            <a:ext cx="15535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6188308" y="4940436"/>
            <a:ext cx="0" cy="1159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6172944" y="5748453"/>
            <a:ext cx="9879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V="1">
            <a:off x="7160880" y="5289377"/>
            <a:ext cx="415025" cy="4590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/>
          <p:cNvSpPr txBox="1"/>
          <p:nvPr/>
        </p:nvSpPr>
        <p:spPr>
          <a:xfrm>
            <a:off x="7297237" y="3194615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</a:t>
            </a:r>
            <a:r>
              <a:rPr lang="en-US" altLang="zh-TW" sz="2400" dirty="0" smtClean="0"/>
              <a:t>40dB</a:t>
            </a:r>
            <a:endParaRPr lang="zh-TW" altLang="en-US" sz="2400" dirty="0"/>
          </a:p>
        </p:txBody>
      </p:sp>
      <p:cxnSp>
        <p:nvCxnSpPr>
          <p:cNvPr id="68" name="直線接點 67"/>
          <p:cNvCxnSpPr/>
          <p:nvPr/>
        </p:nvCxnSpPr>
        <p:spPr>
          <a:xfrm>
            <a:off x="7160880" y="5717268"/>
            <a:ext cx="0" cy="3826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549598"/>
              </p:ext>
            </p:extLst>
          </p:nvPr>
        </p:nvGraphicFramePr>
        <p:xfrm>
          <a:off x="6888817" y="6131141"/>
          <a:ext cx="544126" cy="44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3" name="方程式" r:id="rId4" imgW="266400" imgH="215640" progId="Equation.3">
                  <p:embed/>
                </p:oleObj>
              </mc:Choice>
              <mc:Fallback>
                <p:oleObj name="方程式" r:id="rId4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817" y="6131141"/>
                        <a:ext cx="544126" cy="442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直線單箭頭接點 69"/>
          <p:cNvCxnSpPr/>
          <p:nvPr/>
        </p:nvCxnSpPr>
        <p:spPr>
          <a:xfrm>
            <a:off x="6188308" y="3906589"/>
            <a:ext cx="15535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V="1">
            <a:off x="6188308" y="2747070"/>
            <a:ext cx="0" cy="1159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6267324" y="3117172"/>
            <a:ext cx="9879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7255260" y="3117172"/>
            <a:ext cx="336009" cy="12239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橢圓 73"/>
          <p:cNvSpPr/>
          <p:nvPr/>
        </p:nvSpPr>
        <p:spPr>
          <a:xfrm>
            <a:off x="7176244" y="25489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5" name="直線接點 74"/>
          <p:cNvCxnSpPr/>
          <p:nvPr/>
        </p:nvCxnSpPr>
        <p:spPr>
          <a:xfrm>
            <a:off x="7230244" y="3129925"/>
            <a:ext cx="0" cy="79037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87449"/>
              </p:ext>
            </p:extLst>
          </p:nvPr>
        </p:nvGraphicFramePr>
        <p:xfrm>
          <a:off x="7049844" y="3820156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4" name="方程式" r:id="rId6" imgW="190440" imgH="228600" progId="Equation.3">
                  <p:embed/>
                </p:oleObj>
              </mc:Choice>
              <mc:Fallback>
                <p:oleObj name="方程式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844" y="3820156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文字方塊 76"/>
          <p:cNvSpPr txBox="1"/>
          <p:nvPr/>
        </p:nvSpPr>
        <p:spPr>
          <a:xfrm>
            <a:off x="7368392" y="5231707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+20dB</a:t>
            </a:r>
            <a:endParaRPr lang="zh-TW" altLang="en-US" sz="2400" dirty="0"/>
          </a:p>
        </p:txBody>
      </p:sp>
      <p:grpSp>
        <p:nvGrpSpPr>
          <p:cNvPr id="103" name="群組 102"/>
          <p:cNvGrpSpPr/>
          <p:nvPr/>
        </p:nvGrpSpPr>
        <p:grpSpPr>
          <a:xfrm>
            <a:off x="275484" y="2481981"/>
            <a:ext cx="4035205" cy="1794639"/>
            <a:chOff x="275484" y="2481981"/>
            <a:chExt cx="4035205" cy="1794639"/>
          </a:xfrm>
        </p:grpSpPr>
        <p:cxnSp>
          <p:nvCxnSpPr>
            <p:cNvPr id="47" name="直線接點 46"/>
            <p:cNvCxnSpPr/>
            <p:nvPr/>
          </p:nvCxnSpPr>
          <p:spPr>
            <a:xfrm>
              <a:off x="1645812" y="2889285"/>
              <a:ext cx="98793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2647966" y="2889285"/>
              <a:ext cx="336009" cy="719879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>
              <a:off x="1631594" y="3873825"/>
              <a:ext cx="26505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 flipV="1">
              <a:off x="1631594" y="2734321"/>
              <a:ext cx="0" cy="1139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5492863"/>
                </p:ext>
              </p:extLst>
            </p:nvPr>
          </p:nvGraphicFramePr>
          <p:xfrm>
            <a:off x="275484" y="2895768"/>
            <a:ext cx="1089025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85" name="方程式" r:id="rId8" imgW="533160" imgH="228600" progId="Equation.3">
                    <p:embed/>
                  </p:oleObj>
                </mc:Choice>
                <mc:Fallback>
                  <p:oleObj name="方程式" r:id="rId8" imgW="533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484" y="2895768"/>
                          <a:ext cx="1089025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" name="直線接點 56"/>
            <p:cNvCxnSpPr/>
            <p:nvPr/>
          </p:nvCxnSpPr>
          <p:spPr>
            <a:xfrm>
              <a:off x="2983975" y="3605095"/>
              <a:ext cx="806753" cy="53274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2633748" y="2898197"/>
              <a:ext cx="0" cy="96217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5062617"/>
                </p:ext>
              </p:extLst>
            </p:nvPr>
          </p:nvGraphicFramePr>
          <p:xfrm>
            <a:off x="2401894" y="3798782"/>
            <a:ext cx="398463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86" name="方程式" r:id="rId10" imgW="190440" imgH="228600" progId="Equation.3">
                    <p:embed/>
                  </p:oleObj>
                </mc:Choice>
                <mc:Fallback>
                  <p:oleObj name="方程式" r:id="rId10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894" y="3798782"/>
                          <a:ext cx="398463" cy="477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8" name="直線接點 77"/>
            <p:cNvCxnSpPr/>
            <p:nvPr/>
          </p:nvCxnSpPr>
          <p:spPr>
            <a:xfrm>
              <a:off x="2983975" y="3605095"/>
              <a:ext cx="0" cy="26873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0452755"/>
                </p:ext>
              </p:extLst>
            </p:nvPr>
          </p:nvGraphicFramePr>
          <p:xfrm>
            <a:off x="2756053" y="3801968"/>
            <a:ext cx="544126" cy="442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87" name="方程式" r:id="rId11" imgW="266400" imgH="215640" progId="Equation.3">
                    <p:embed/>
                  </p:oleObj>
                </mc:Choice>
                <mc:Fallback>
                  <p:oleObj name="方程式" r:id="rId11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6053" y="3801968"/>
                          <a:ext cx="544126" cy="442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文字方塊 79"/>
            <p:cNvSpPr txBox="1"/>
            <p:nvPr/>
          </p:nvSpPr>
          <p:spPr>
            <a:xfrm>
              <a:off x="2745936" y="2917338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-</a:t>
              </a:r>
              <a:r>
                <a:rPr lang="en-US" altLang="zh-TW" sz="2400" dirty="0" smtClean="0"/>
                <a:t>40dB</a:t>
              </a:r>
              <a:endParaRPr lang="zh-TW" altLang="en-US" sz="2400" dirty="0"/>
            </a:p>
          </p:txBody>
        </p:sp>
        <p:sp>
          <p:nvSpPr>
            <p:cNvPr id="81" name="橢圓 80"/>
            <p:cNvSpPr/>
            <p:nvPr/>
          </p:nvSpPr>
          <p:spPr>
            <a:xfrm>
              <a:off x="2565369" y="248198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3265897" y="3368683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-</a:t>
              </a:r>
              <a:r>
                <a:rPr lang="en-US" altLang="zh-TW" sz="2400" dirty="0" smtClean="0"/>
                <a:t>20dB</a:t>
              </a:r>
              <a:endParaRPr lang="zh-TW" altLang="en-US" sz="2400" dirty="0"/>
            </a:p>
          </p:txBody>
        </p:sp>
      </p:grpSp>
      <p:grpSp>
        <p:nvGrpSpPr>
          <p:cNvPr id="104" name="群組 103"/>
          <p:cNvGrpSpPr/>
          <p:nvPr/>
        </p:nvGrpSpPr>
        <p:grpSpPr>
          <a:xfrm>
            <a:off x="259685" y="4617815"/>
            <a:ext cx="4038392" cy="1869704"/>
            <a:chOff x="259685" y="4617815"/>
            <a:chExt cx="4038392" cy="1869704"/>
          </a:xfrm>
        </p:grpSpPr>
        <p:graphicFrame>
          <p:nvGraphicFramePr>
            <p:cNvPr id="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002989"/>
                </p:ext>
              </p:extLst>
            </p:nvPr>
          </p:nvGraphicFramePr>
          <p:xfrm>
            <a:off x="259685" y="5365006"/>
            <a:ext cx="1089025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88" name="方程式" r:id="rId12" imgW="533160" imgH="228600" progId="Equation.3">
                    <p:embed/>
                  </p:oleObj>
                </mc:Choice>
                <mc:Fallback>
                  <p:oleObj name="方程式" r:id="rId12" imgW="533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685" y="5365006"/>
                          <a:ext cx="1089025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3" name="直線接點 82"/>
            <p:cNvCxnSpPr/>
            <p:nvPr/>
          </p:nvCxnSpPr>
          <p:spPr>
            <a:xfrm>
              <a:off x="1685433" y="5657003"/>
              <a:ext cx="56903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V="1">
              <a:off x="2269833" y="5042484"/>
              <a:ext cx="725413" cy="614519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單箭頭接點 84"/>
            <p:cNvCxnSpPr/>
            <p:nvPr/>
          </p:nvCxnSpPr>
          <p:spPr>
            <a:xfrm>
              <a:off x="1647500" y="6087730"/>
              <a:ext cx="26505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單箭頭接點 85"/>
            <p:cNvCxnSpPr/>
            <p:nvPr/>
          </p:nvCxnSpPr>
          <p:spPr>
            <a:xfrm flipV="1">
              <a:off x="1647500" y="4948226"/>
              <a:ext cx="0" cy="1139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>
              <a:off x="3023767" y="5046307"/>
              <a:ext cx="806753" cy="53274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>
              <a:off x="3028116" y="5114450"/>
              <a:ext cx="0" cy="96217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439423"/>
                </p:ext>
              </p:extLst>
            </p:nvPr>
          </p:nvGraphicFramePr>
          <p:xfrm>
            <a:off x="2843351" y="6009681"/>
            <a:ext cx="398463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89" name="方程式" r:id="rId14" imgW="190440" imgH="228600" progId="Equation.3">
                    <p:embed/>
                  </p:oleObj>
                </mc:Choice>
                <mc:Fallback>
                  <p:oleObj name="方程式" r:id="rId14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351" y="6009681"/>
                          <a:ext cx="398463" cy="477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直線接點 89"/>
            <p:cNvCxnSpPr/>
            <p:nvPr/>
          </p:nvCxnSpPr>
          <p:spPr>
            <a:xfrm>
              <a:off x="2289425" y="5693372"/>
              <a:ext cx="0" cy="33971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8756708"/>
                </p:ext>
              </p:extLst>
            </p:nvPr>
          </p:nvGraphicFramePr>
          <p:xfrm>
            <a:off x="2026549" y="6044993"/>
            <a:ext cx="544126" cy="442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90" name="方程式" r:id="rId15" imgW="266400" imgH="215640" progId="Equation.3">
                    <p:embed/>
                  </p:oleObj>
                </mc:Choice>
                <mc:Fallback>
                  <p:oleObj name="方程式" r:id="rId15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6549" y="6044993"/>
                          <a:ext cx="544126" cy="442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文字方塊 91"/>
            <p:cNvSpPr txBox="1"/>
            <p:nvPr/>
          </p:nvSpPr>
          <p:spPr>
            <a:xfrm>
              <a:off x="3212882" y="4906083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-20dB</a:t>
              </a:r>
              <a:endParaRPr lang="zh-TW" altLang="en-US" sz="2400" dirty="0"/>
            </a:p>
          </p:txBody>
        </p:sp>
        <p:sp>
          <p:nvSpPr>
            <p:cNvPr id="93" name="橢圓 92"/>
            <p:cNvSpPr/>
            <p:nvPr/>
          </p:nvSpPr>
          <p:spPr>
            <a:xfrm>
              <a:off x="2960870" y="461781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1765997" y="4905844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+20dB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24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/>
          <p:nvPr/>
        </p:nvSpPr>
        <p:spPr>
          <a:xfrm>
            <a:off x="1856751" y="1669359"/>
            <a:ext cx="564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2-2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2 complex poles and 1 zero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2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836129" y="4988181"/>
            <a:ext cx="9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Zero</a:t>
            </a:r>
            <a:endParaRPr lang="zh-TW" altLang="en-US" sz="2400" b="1" i="1" u="sng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4572000" y="2680652"/>
            <a:ext cx="146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Two Complex Poles</a:t>
            </a:r>
            <a:endParaRPr lang="zh-TW" altLang="en-US" sz="2400" b="1" i="1" u="sng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4837542" y="4183104"/>
            <a:ext cx="93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+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3" name="直線單箭頭接點 62"/>
          <p:cNvCxnSpPr/>
          <p:nvPr/>
        </p:nvCxnSpPr>
        <p:spPr>
          <a:xfrm>
            <a:off x="6188308" y="6099955"/>
            <a:ext cx="15535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6188308" y="4940436"/>
            <a:ext cx="0" cy="1159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6172944" y="5748453"/>
            <a:ext cx="9879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V="1">
            <a:off x="7160880" y="5289377"/>
            <a:ext cx="415025" cy="4590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/>
          <p:cNvSpPr txBox="1"/>
          <p:nvPr/>
        </p:nvSpPr>
        <p:spPr>
          <a:xfrm>
            <a:off x="7297237" y="3194615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</a:t>
            </a:r>
            <a:r>
              <a:rPr lang="en-US" altLang="zh-TW" sz="2400" dirty="0" smtClean="0"/>
              <a:t>40dB</a:t>
            </a:r>
            <a:endParaRPr lang="zh-TW" altLang="en-US" sz="2400" dirty="0"/>
          </a:p>
        </p:txBody>
      </p:sp>
      <p:cxnSp>
        <p:nvCxnSpPr>
          <p:cNvPr id="68" name="直線接點 67"/>
          <p:cNvCxnSpPr/>
          <p:nvPr/>
        </p:nvCxnSpPr>
        <p:spPr>
          <a:xfrm>
            <a:off x="7160880" y="5717268"/>
            <a:ext cx="0" cy="3826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3"/>
          <p:cNvGraphicFramePr>
            <a:graphicFrameLocks noChangeAspect="1"/>
          </p:cNvGraphicFramePr>
          <p:nvPr>
            <p:extLst/>
          </p:nvPr>
        </p:nvGraphicFramePr>
        <p:xfrm>
          <a:off x="6888817" y="6131141"/>
          <a:ext cx="544126" cy="44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6" name="方程式" r:id="rId4" imgW="266400" imgH="215640" progId="Equation.3">
                  <p:embed/>
                </p:oleObj>
              </mc:Choice>
              <mc:Fallback>
                <p:oleObj name="方程式" r:id="rId4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817" y="6131141"/>
                        <a:ext cx="544126" cy="442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直線單箭頭接點 69"/>
          <p:cNvCxnSpPr/>
          <p:nvPr/>
        </p:nvCxnSpPr>
        <p:spPr>
          <a:xfrm>
            <a:off x="6188308" y="3906589"/>
            <a:ext cx="15535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V="1">
            <a:off x="6188308" y="2747070"/>
            <a:ext cx="0" cy="1159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6267324" y="3117172"/>
            <a:ext cx="9879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7255260" y="3117172"/>
            <a:ext cx="336009" cy="12239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橢圓 73"/>
          <p:cNvSpPr/>
          <p:nvPr/>
        </p:nvSpPr>
        <p:spPr>
          <a:xfrm>
            <a:off x="7176244" y="25489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5" name="直線接點 74"/>
          <p:cNvCxnSpPr/>
          <p:nvPr/>
        </p:nvCxnSpPr>
        <p:spPr>
          <a:xfrm>
            <a:off x="7230244" y="3129925"/>
            <a:ext cx="0" cy="79037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3"/>
          <p:cNvGraphicFramePr>
            <a:graphicFrameLocks noChangeAspect="1"/>
          </p:cNvGraphicFramePr>
          <p:nvPr>
            <p:extLst/>
          </p:nvPr>
        </p:nvGraphicFramePr>
        <p:xfrm>
          <a:off x="7049844" y="3820156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7" name="方程式" r:id="rId6" imgW="190440" imgH="228600" progId="Equation.3">
                  <p:embed/>
                </p:oleObj>
              </mc:Choice>
              <mc:Fallback>
                <p:oleObj name="方程式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844" y="3820156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文字方塊 76"/>
          <p:cNvSpPr txBox="1"/>
          <p:nvPr/>
        </p:nvSpPr>
        <p:spPr>
          <a:xfrm>
            <a:off x="7368392" y="5231707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+20dB</a:t>
            </a:r>
            <a:endParaRPr lang="zh-TW" altLang="en-US" sz="2400" dirty="0"/>
          </a:p>
        </p:txBody>
      </p:sp>
      <p:grpSp>
        <p:nvGrpSpPr>
          <p:cNvPr id="104" name="群組 103"/>
          <p:cNvGrpSpPr/>
          <p:nvPr/>
        </p:nvGrpSpPr>
        <p:grpSpPr>
          <a:xfrm>
            <a:off x="294919" y="3419673"/>
            <a:ext cx="4277081" cy="1869704"/>
            <a:chOff x="559048" y="4617815"/>
            <a:chExt cx="4277081" cy="1869704"/>
          </a:xfrm>
        </p:grpSpPr>
        <p:graphicFrame>
          <p:nvGraphicFramePr>
            <p:cNvPr id="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817114"/>
                </p:ext>
              </p:extLst>
            </p:nvPr>
          </p:nvGraphicFramePr>
          <p:xfrm>
            <a:off x="559048" y="5274355"/>
            <a:ext cx="933450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88" name="方程式" r:id="rId8" imgW="457200" imgH="215640" progId="Equation.3">
                    <p:embed/>
                  </p:oleObj>
                </mc:Choice>
                <mc:Fallback>
                  <p:oleObj name="方程式" r:id="rId8" imgW="4572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048" y="5274355"/>
                          <a:ext cx="933450" cy="442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4" name="直線接點 83"/>
            <p:cNvCxnSpPr/>
            <p:nvPr/>
          </p:nvCxnSpPr>
          <p:spPr>
            <a:xfrm flipV="1">
              <a:off x="1710134" y="5042485"/>
              <a:ext cx="1285112" cy="10886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單箭頭接點 84"/>
            <p:cNvCxnSpPr/>
            <p:nvPr/>
          </p:nvCxnSpPr>
          <p:spPr>
            <a:xfrm>
              <a:off x="1647500" y="6087730"/>
              <a:ext cx="31886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單箭頭接點 85"/>
            <p:cNvCxnSpPr/>
            <p:nvPr/>
          </p:nvCxnSpPr>
          <p:spPr>
            <a:xfrm flipV="1">
              <a:off x="1647500" y="4948226"/>
              <a:ext cx="0" cy="1139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>
              <a:off x="3023767" y="5046307"/>
              <a:ext cx="1457360" cy="121667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>
              <a:off x="3028116" y="5114450"/>
              <a:ext cx="0" cy="96217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9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843351" y="6009681"/>
            <a:ext cx="398463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89" name="方程式" r:id="rId10" imgW="190440" imgH="228600" progId="Equation.3">
                    <p:embed/>
                  </p:oleObj>
                </mc:Choice>
                <mc:Fallback>
                  <p:oleObj name="方程式" r:id="rId10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351" y="6009681"/>
                          <a:ext cx="398463" cy="477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文字方塊 91"/>
            <p:cNvSpPr txBox="1"/>
            <p:nvPr/>
          </p:nvSpPr>
          <p:spPr>
            <a:xfrm>
              <a:off x="3212882" y="4906083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-20dB</a:t>
              </a:r>
              <a:endParaRPr lang="zh-TW" altLang="en-US" sz="2400" dirty="0"/>
            </a:p>
          </p:txBody>
        </p:sp>
        <p:sp>
          <p:nvSpPr>
            <p:cNvPr id="93" name="橢圓 92"/>
            <p:cNvSpPr/>
            <p:nvPr/>
          </p:nvSpPr>
          <p:spPr>
            <a:xfrm>
              <a:off x="2960870" y="461781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1765997" y="4905844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+20dB</a:t>
              </a:r>
              <a:endParaRPr lang="zh-TW" altLang="en-US" sz="2400" dirty="0"/>
            </a:p>
          </p:txBody>
        </p:sp>
      </p:grpSp>
      <p:sp>
        <p:nvSpPr>
          <p:cNvPr id="56" name="文字方塊 55"/>
          <p:cNvSpPr txBox="1"/>
          <p:nvPr/>
        </p:nvSpPr>
        <p:spPr>
          <a:xfrm>
            <a:off x="1455838" y="5596667"/>
            <a:ext cx="267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err="1" smtClean="0"/>
              <a:t>Bandpass</a:t>
            </a:r>
            <a:r>
              <a:rPr lang="en-US" altLang="zh-TW" sz="2800" b="1" dirty="0" smtClean="0"/>
              <a:t> Filter</a:t>
            </a:r>
            <a:endParaRPr lang="zh-TW" altLang="en-US" sz="2800" dirty="0"/>
          </a:p>
        </p:txBody>
      </p:sp>
      <p:sp>
        <p:nvSpPr>
          <p:cNvPr id="95" name="文字方塊 94"/>
          <p:cNvSpPr txBox="1"/>
          <p:nvPr/>
        </p:nvSpPr>
        <p:spPr>
          <a:xfrm>
            <a:off x="1499356" y="2775872"/>
            <a:ext cx="267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Highly Selective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12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18" y="3280444"/>
            <a:ext cx="5181600" cy="34099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Bandpass</a:t>
            </a:r>
            <a:r>
              <a:rPr lang="en-US" altLang="zh-TW" dirty="0"/>
              <a:t>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andpass</a:t>
            </a:r>
            <a:r>
              <a:rPr lang="en-US" altLang="zh-TW" dirty="0" smtClean="0"/>
              <a:t> filter:</a:t>
            </a:r>
            <a:r>
              <a:rPr lang="zh-TW" altLang="en-US" dirty="0" smtClean="0"/>
              <a:t> </a:t>
            </a:r>
            <a:r>
              <a:rPr lang="en-US" altLang="zh-TW" dirty="0" smtClean="0"/>
              <a:t>2 poles and zero at original point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186083" y="3461992"/>
            <a:ext cx="282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err="1" smtClean="0"/>
              <a:t>bandpass</a:t>
            </a:r>
            <a:r>
              <a:rPr lang="en-US" altLang="zh-TW" sz="2400" b="1" i="1" u="sng" dirty="0" smtClean="0"/>
              <a:t> filter</a:t>
            </a:r>
            <a:endParaRPr lang="zh-TW" altLang="en-US" sz="2400" b="1" i="1" u="sng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75694"/>
              </p:ext>
            </p:extLst>
          </p:nvPr>
        </p:nvGraphicFramePr>
        <p:xfrm>
          <a:off x="1603516" y="3411285"/>
          <a:ext cx="6842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56" name="方程式" r:id="rId4" imgW="342720" imgH="215640" progId="Equation.3">
                  <p:embed/>
                </p:oleObj>
              </mc:Choice>
              <mc:Fallback>
                <p:oleObj name="方程式" r:id="rId4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516" y="3411285"/>
                        <a:ext cx="6842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461680"/>
              </p:ext>
            </p:extLst>
          </p:nvPr>
        </p:nvGraphicFramePr>
        <p:xfrm>
          <a:off x="883322" y="2225306"/>
          <a:ext cx="4567237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57" name="方程式" r:id="rId6" imgW="2006280" imgH="431640" progId="Equation.3">
                  <p:embed/>
                </p:oleObj>
              </mc:Choice>
              <mc:Fallback>
                <p:oleObj name="方程式" r:id="rId6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322" y="2225306"/>
                        <a:ext cx="4567237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5268824" y="2295709"/>
            <a:ext cx="342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Find the frequency for the maximum amplitude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4685251" y="4052094"/>
            <a:ext cx="0" cy="2175669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4388885" y="6249438"/>
            <a:ext cx="5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2400" dirty="0" smtClean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02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Bandpass</a:t>
            </a:r>
            <a:r>
              <a:rPr lang="en-US" altLang="zh-TW" dirty="0"/>
              <a:t>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Find the frequency </a:t>
            </a:r>
            <a:r>
              <a:rPr lang="en-US" altLang="zh-TW" dirty="0" smtClean="0">
                <a:solidFill>
                  <a:srgbClr val="0000FF"/>
                </a:solidFill>
              </a:rPr>
              <a:t>for </a:t>
            </a:r>
            <a:r>
              <a:rPr lang="en-US" altLang="zh-TW" dirty="0">
                <a:solidFill>
                  <a:srgbClr val="0000FF"/>
                </a:solidFill>
              </a:rPr>
              <a:t>the maximum amplitude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52108"/>
              </p:ext>
            </p:extLst>
          </p:nvPr>
        </p:nvGraphicFramePr>
        <p:xfrm>
          <a:off x="685877" y="3666907"/>
          <a:ext cx="4120092" cy="853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9" name="方程式" r:id="rId3" imgW="2145960" imgH="444240" progId="Equation.3">
                  <p:embed/>
                </p:oleObj>
              </mc:Choice>
              <mc:Fallback>
                <p:oleObj name="方程式" r:id="rId3" imgW="2145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77" y="3666907"/>
                        <a:ext cx="4120092" cy="853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979459"/>
              </p:ext>
            </p:extLst>
          </p:nvPr>
        </p:nvGraphicFramePr>
        <p:xfrm>
          <a:off x="4935332" y="3659008"/>
          <a:ext cx="3450655" cy="124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0" name="方程式" r:id="rId5" imgW="1790640" imgH="647640" progId="Equation.3">
                  <p:embed/>
                </p:oleObj>
              </mc:Choice>
              <mc:Fallback>
                <p:oleObj name="方程式" r:id="rId5" imgW="17906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332" y="3659008"/>
                        <a:ext cx="3450655" cy="1248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83777"/>
              </p:ext>
            </p:extLst>
          </p:nvPr>
        </p:nvGraphicFramePr>
        <p:xfrm>
          <a:off x="1733650" y="5158410"/>
          <a:ext cx="2068718" cy="117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1" name="方程式" r:id="rId7" imgW="1117440" imgH="634680" progId="Equation.3">
                  <p:embed/>
                </p:oleObj>
              </mc:Choice>
              <mc:Fallback>
                <p:oleObj name="方程式" r:id="rId7" imgW="1117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650" y="5158410"/>
                        <a:ext cx="2068718" cy="1176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542231"/>
              </p:ext>
            </p:extLst>
          </p:nvPr>
        </p:nvGraphicFramePr>
        <p:xfrm>
          <a:off x="6252023" y="5196157"/>
          <a:ext cx="2195891" cy="122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2" name="方程式" r:id="rId9" imgW="1206360" imgH="672840" progId="Equation.3">
                  <p:embed/>
                </p:oleObj>
              </mc:Choice>
              <mc:Fallback>
                <p:oleObj name="方程式" r:id="rId9" imgW="1206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023" y="5196157"/>
                        <a:ext cx="2195891" cy="122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83603"/>
              </p:ext>
            </p:extLst>
          </p:nvPr>
        </p:nvGraphicFramePr>
        <p:xfrm>
          <a:off x="3922485" y="5158410"/>
          <a:ext cx="2209421" cy="117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3" name="方程式" r:id="rId11" imgW="1193760" imgH="634680" progId="Equation.3">
                  <p:embed/>
                </p:oleObj>
              </mc:Choice>
              <mc:Fallback>
                <p:oleObj name="方程式" r:id="rId11" imgW="1193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485" y="5158410"/>
                        <a:ext cx="2209421" cy="1176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30087"/>
              </p:ext>
            </p:extLst>
          </p:nvPr>
        </p:nvGraphicFramePr>
        <p:xfrm>
          <a:off x="4891041" y="2342878"/>
          <a:ext cx="36131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4" name="方程式" r:id="rId13" imgW="1587240" imgH="431640" progId="Equation.3">
                  <p:embed/>
                </p:oleObj>
              </mc:Choice>
              <mc:Fallback>
                <p:oleObj name="方程式" r:id="rId13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41" y="2342878"/>
                        <a:ext cx="361315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142684"/>
              </p:ext>
            </p:extLst>
          </p:nvPr>
        </p:nvGraphicFramePr>
        <p:xfrm>
          <a:off x="685877" y="2321496"/>
          <a:ext cx="4567237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5" name="方程式" r:id="rId15" imgW="2006280" imgH="431640" progId="Equation.3">
                  <p:embed/>
                </p:oleObj>
              </mc:Choice>
              <mc:Fallback>
                <p:oleObj name="方程式" r:id="rId15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77" y="2321496"/>
                        <a:ext cx="4567237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3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Bandpass</a:t>
            </a:r>
            <a:r>
              <a:rPr lang="en-US" altLang="zh-TW" dirty="0"/>
              <a:t>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Find the frequency for the maximum amplitude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78692"/>
              </p:ext>
            </p:extLst>
          </p:nvPr>
        </p:nvGraphicFramePr>
        <p:xfrm>
          <a:off x="935045" y="4383760"/>
          <a:ext cx="4134634" cy="167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6" name="方程式" r:id="rId3" imgW="1815840" imgH="736560" progId="Equation.3">
                  <p:embed/>
                </p:oleObj>
              </mc:Choice>
              <mc:Fallback>
                <p:oleObj name="方程式" r:id="rId3" imgW="18158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45" y="4383760"/>
                        <a:ext cx="4134634" cy="167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56986"/>
              </p:ext>
            </p:extLst>
          </p:nvPr>
        </p:nvGraphicFramePr>
        <p:xfrm>
          <a:off x="935045" y="2689899"/>
          <a:ext cx="4090988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7" name="方程式" r:id="rId5" imgW="1765080" imgH="672840" progId="Equation.3">
                  <p:embed/>
                </p:oleObj>
              </mc:Choice>
              <mc:Fallback>
                <p:oleObj name="方程式" r:id="rId5" imgW="17650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45" y="2689899"/>
                        <a:ext cx="4090988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10635"/>
              </p:ext>
            </p:extLst>
          </p:nvPr>
        </p:nvGraphicFramePr>
        <p:xfrm>
          <a:off x="6249821" y="4954278"/>
          <a:ext cx="14462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8" name="方程式" r:id="rId7" imgW="634680" imgH="241200" progId="Equation.3">
                  <p:embed/>
                </p:oleObj>
              </mc:Choice>
              <mc:Fallback>
                <p:oleObj name="方程式" r:id="rId7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821" y="4954278"/>
                        <a:ext cx="144621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131883"/>
              </p:ext>
            </p:extLst>
          </p:nvPr>
        </p:nvGraphicFramePr>
        <p:xfrm>
          <a:off x="6249821" y="5517086"/>
          <a:ext cx="15335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9" name="方程式" r:id="rId9" imgW="672840" imgH="241200" progId="Equation.3">
                  <p:embed/>
                </p:oleObj>
              </mc:Choice>
              <mc:Fallback>
                <p:oleObj name="方程式" r:id="rId9" imgW="672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821" y="5517086"/>
                        <a:ext cx="15335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915"/>
              </p:ext>
            </p:extLst>
          </p:nvPr>
        </p:nvGraphicFramePr>
        <p:xfrm>
          <a:off x="5421199" y="2789773"/>
          <a:ext cx="1011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0" name="方程式" r:id="rId11" imgW="444240" imgH="241200" progId="Equation.3">
                  <p:embed/>
                </p:oleObj>
              </mc:Choice>
              <mc:Fallback>
                <p:oleObj name="方程式" r:id="rId11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199" y="2789773"/>
                        <a:ext cx="101123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441986" y="2819315"/>
            <a:ext cx="215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</a:t>
            </a:r>
            <a:r>
              <a:rPr lang="en-US" altLang="zh-TW" sz="2400" dirty="0" smtClean="0"/>
              <a:t>s maximized</a:t>
            </a:r>
            <a:endParaRPr lang="zh-TW" altLang="en-US" sz="2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294946" y="3382852"/>
            <a:ext cx="2156169" cy="519113"/>
            <a:chOff x="5881692" y="5265077"/>
            <a:chExt cx="2156169" cy="519113"/>
          </a:xfrm>
        </p:grpSpPr>
        <p:sp>
          <p:nvSpPr>
            <p:cNvPr id="13" name="文字方塊 12"/>
            <p:cNvSpPr txBox="1"/>
            <p:nvPr/>
          </p:nvSpPr>
          <p:spPr>
            <a:xfrm>
              <a:off x="5881692" y="5265077"/>
              <a:ext cx="2156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when</a:t>
              </a:r>
              <a:endParaRPr lang="zh-TW" altLang="en-US" sz="2400" dirty="0"/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822286" y="5265077"/>
            <a:ext cx="1011237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81" name="方程式" r:id="rId13" imgW="444240" imgH="228600" progId="Equation.3">
                    <p:embed/>
                  </p:oleObj>
                </mc:Choice>
                <mc:Fallback>
                  <p:oleObj name="方程式" r:id="rId13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2286" y="5265077"/>
                          <a:ext cx="1011237" cy="519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文字方塊 3"/>
          <p:cNvSpPr txBox="1"/>
          <p:nvPr/>
        </p:nvSpPr>
        <p:spPr>
          <a:xfrm>
            <a:off x="5467970" y="6086457"/>
            <a:ext cx="317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Bandpass</a:t>
            </a:r>
            <a:r>
              <a:rPr lang="en-US" altLang="zh-TW" sz="2400" dirty="0" smtClean="0">
                <a:solidFill>
                  <a:srgbClr val="0000FF"/>
                </a:solidFill>
              </a:rPr>
              <a:t> filter)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376074" y="4375251"/>
            <a:ext cx="344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maximum value is K’.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394914" y="3806068"/>
            <a:ext cx="26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(Center frequency)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40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Bandpass</a:t>
            </a:r>
            <a:r>
              <a:rPr lang="en-US" altLang="zh-TW" dirty="0"/>
              <a:t>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292" y="3220983"/>
            <a:ext cx="5925766" cy="340624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193103" y="3218336"/>
            <a:ext cx="282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err="1" smtClean="0"/>
              <a:t>bandpass</a:t>
            </a:r>
            <a:r>
              <a:rPr lang="en-US" altLang="zh-TW" sz="2400" b="1" i="1" u="sng" dirty="0" smtClean="0"/>
              <a:t> filter</a:t>
            </a:r>
            <a:endParaRPr lang="zh-TW" altLang="en-US" sz="2400" b="1" i="1" u="sng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79056"/>
              </p:ext>
            </p:extLst>
          </p:nvPr>
        </p:nvGraphicFramePr>
        <p:xfrm>
          <a:off x="1555162" y="3220982"/>
          <a:ext cx="6842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6" name="方程式" r:id="rId4" imgW="342720" imgH="215640" progId="Equation.3">
                  <p:embed/>
                </p:oleObj>
              </mc:Choice>
              <mc:Fallback>
                <p:oleObj name="方程式" r:id="rId4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162" y="3220982"/>
                        <a:ext cx="6842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387728"/>
              </p:ext>
            </p:extLst>
          </p:nvPr>
        </p:nvGraphicFramePr>
        <p:xfrm>
          <a:off x="4525345" y="6211142"/>
          <a:ext cx="3778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7" name="方程式" r:id="rId6" imgW="190440" imgH="228600" progId="Equation.3">
                  <p:embed/>
                </p:oleObj>
              </mc:Choice>
              <mc:Fallback>
                <p:oleObj name="方程式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345" y="6211142"/>
                        <a:ext cx="3778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281003"/>
              </p:ext>
            </p:extLst>
          </p:nvPr>
        </p:nvGraphicFramePr>
        <p:xfrm>
          <a:off x="3696539" y="6208497"/>
          <a:ext cx="3540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8" name="方程式" r:id="rId8" imgW="177480" imgH="228600" progId="Equation.3">
                  <p:embed/>
                </p:oleObj>
              </mc:Choice>
              <mc:Fallback>
                <p:oleObj name="方程式" r:id="rId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539" y="6208497"/>
                        <a:ext cx="35401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63894"/>
              </p:ext>
            </p:extLst>
          </p:nvPr>
        </p:nvGraphicFramePr>
        <p:xfrm>
          <a:off x="5325209" y="6199663"/>
          <a:ext cx="3794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9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209" y="6199663"/>
                        <a:ext cx="3794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6375615" y="5113045"/>
            <a:ext cx="1989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</a:rPr>
              <a:t>Bandwidth B</a:t>
            </a:r>
          </a:p>
          <a:p>
            <a:r>
              <a:rPr lang="en-US" altLang="zh-TW" sz="2400" b="1" dirty="0" smtClean="0">
                <a:solidFill>
                  <a:srgbClr val="0000FF"/>
                </a:solidFill>
              </a:rPr>
              <a:t>= </a:t>
            </a:r>
            <a:r>
              <a:rPr lang="el-GR" altLang="zh-TW" sz="2400" b="1" dirty="0" smtClean="0">
                <a:solidFill>
                  <a:srgbClr val="0000FF"/>
                </a:solidFill>
              </a:rPr>
              <a:t>ω</a:t>
            </a:r>
            <a:r>
              <a:rPr lang="en-US" altLang="zh-TW" sz="2400" b="1" baseline="-25000" dirty="0" smtClean="0">
                <a:solidFill>
                  <a:srgbClr val="0000FF"/>
                </a:solidFill>
              </a:rPr>
              <a:t>r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- </a:t>
            </a:r>
            <a:r>
              <a:rPr lang="el-GR" altLang="zh-TW" sz="2400" b="1" dirty="0" smtClean="0">
                <a:solidFill>
                  <a:srgbClr val="0000FF"/>
                </a:solidFill>
              </a:rPr>
              <a:t>ω</a:t>
            </a:r>
            <a:r>
              <a:rPr lang="en-US" altLang="zh-TW" sz="2400" b="1" baseline="-25000" dirty="0" smtClean="0">
                <a:solidFill>
                  <a:srgbClr val="0000FF"/>
                </a:solidFill>
              </a:rPr>
              <a:t>l</a:t>
            </a: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3873545" y="5083049"/>
            <a:ext cx="164137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4502134" y="5011291"/>
            <a:ext cx="35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</a:t>
            </a:r>
          </a:p>
        </p:txBody>
      </p:sp>
      <p:sp>
        <p:nvSpPr>
          <p:cNvPr id="24" name="矩形 23"/>
          <p:cNvSpPr/>
          <p:nvPr/>
        </p:nvSpPr>
        <p:spPr>
          <a:xfrm>
            <a:off x="1374292" y="3729765"/>
            <a:ext cx="865082" cy="741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05331"/>
              </p:ext>
            </p:extLst>
          </p:nvPr>
        </p:nvGraphicFramePr>
        <p:xfrm>
          <a:off x="1815369" y="3737341"/>
          <a:ext cx="40163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0" name="方程式" r:id="rId12" imgW="203040" imgH="164880" progId="Equation.3">
                  <p:embed/>
                </p:oleObj>
              </mc:Choice>
              <mc:Fallback>
                <p:oleObj name="方程式" r:id="rId12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369" y="3737341"/>
                        <a:ext cx="401637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74506"/>
              </p:ext>
            </p:extLst>
          </p:nvPr>
        </p:nvGraphicFramePr>
        <p:xfrm>
          <a:off x="1361344" y="4041489"/>
          <a:ext cx="8556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1" name="方程式" r:id="rId14" imgW="431640" imgH="215640" progId="Equation.3">
                  <p:embed/>
                </p:oleObj>
              </mc:Choice>
              <mc:Fallback>
                <p:oleObj name="方程式" r:id="rId14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44" y="4041489"/>
                        <a:ext cx="85566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774481"/>
              </p:ext>
            </p:extLst>
          </p:nvPr>
        </p:nvGraphicFramePr>
        <p:xfrm>
          <a:off x="654303" y="1370244"/>
          <a:ext cx="4134634" cy="167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2" name="方程式" r:id="rId16" imgW="1815840" imgH="736560" progId="Equation.3">
                  <p:embed/>
                </p:oleObj>
              </mc:Choice>
              <mc:Fallback>
                <p:oleObj name="方程式" r:id="rId16" imgW="18158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03" y="1370244"/>
                        <a:ext cx="4134634" cy="167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874409"/>
              </p:ext>
            </p:extLst>
          </p:nvPr>
        </p:nvGraphicFramePr>
        <p:xfrm>
          <a:off x="5071797" y="1291861"/>
          <a:ext cx="1011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3" name="方程式" r:id="rId18" imgW="444240" imgH="241200" progId="Equation.3">
                  <p:embed/>
                </p:oleObj>
              </mc:Choice>
              <mc:Fallback>
                <p:oleObj name="方程式" r:id="rId18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797" y="1291861"/>
                        <a:ext cx="101123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字方塊 28"/>
          <p:cNvSpPr txBox="1"/>
          <p:nvPr/>
        </p:nvSpPr>
        <p:spPr>
          <a:xfrm>
            <a:off x="6092584" y="1321403"/>
            <a:ext cx="215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</a:t>
            </a:r>
            <a:r>
              <a:rPr lang="en-US" altLang="zh-TW" sz="2400" dirty="0" smtClean="0"/>
              <a:t>s maximized</a:t>
            </a:r>
            <a:endParaRPr lang="zh-TW" altLang="en-US" sz="2400" dirty="0"/>
          </a:p>
        </p:txBody>
      </p:sp>
      <p:grpSp>
        <p:nvGrpSpPr>
          <p:cNvPr id="30" name="群組 29"/>
          <p:cNvGrpSpPr/>
          <p:nvPr/>
        </p:nvGrpSpPr>
        <p:grpSpPr>
          <a:xfrm>
            <a:off x="5945544" y="1884940"/>
            <a:ext cx="2156169" cy="519113"/>
            <a:chOff x="5881692" y="5265077"/>
            <a:chExt cx="2156169" cy="519113"/>
          </a:xfrm>
        </p:grpSpPr>
        <p:sp>
          <p:nvSpPr>
            <p:cNvPr id="31" name="文字方塊 30"/>
            <p:cNvSpPr txBox="1"/>
            <p:nvPr/>
          </p:nvSpPr>
          <p:spPr>
            <a:xfrm>
              <a:off x="5881692" y="5265077"/>
              <a:ext cx="2156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when</a:t>
              </a:r>
              <a:endParaRPr lang="zh-TW" altLang="en-US" sz="2400" dirty="0"/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822286" y="5265077"/>
            <a:ext cx="1011237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74" name="方程式" r:id="rId20" imgW="444240" imgH="228600" progId="Equation.3">
                    <p:embed/>
                  </p:oleObj>
                </mc:Choice>
                <mc:Fallback>
                  <p:oleObj name="方程式" r:id="rId20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2286" y="5265077"/>
                          <a:ext cx="1011237" cy="519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文字方塊 32"/>
          <p:cNvSpPr txBox="1"/>
          <p:nvPr/>
        </p:nvSpPr>
        <p:spPr>
          <a:xfrm>
            <a:off x="5071797" y="2464716"/>
            <a:ext cx="344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maximum value is K’.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517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Function – Rules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Filter is characterized by its transfer function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763739" y="3705550"/>
            <a:ext cx="3263241" cy="523220"/>
            <a:chOff x="763739" y="3809068"/>
            <a:chExt cx="3263241" cy="523220"/>
          </a:xfrm>
        </p:grpSpPr>
        <p:graphicFrame>
          <p:nvGraphicFramePr>
            <p:cNvPr id="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3054497"/>
                </p:ext>
              </p:extLst>
            </p:nvPr>
          </p:nvGraphicFramePr>
          <p:xfrm>
            <a:off x="763739" y="3922831"/>
            <a:ext cx="930275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793" name="方程式" r:id="rId4" imgW="393480" imgH="139680" progId="Equation.3">
                    <p:embed/>
                  </p:oleObj>
                </mc:Choice>
                <mc:Fallback>
                  <p:oleObj name="方程式" r:id="rId4" imgW="3934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739" y="3922831"/>
                          <a:ext cx="930275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文字方塊 6"/>
            <p:cNvSpPr txBox="1"/>
            <p:nvPr/>
          </p:nvSpPr>
          <p:spPr>
            <a:xfrm>
              <a:off x="1571388" y="3809068"/>
              <a:ext cx="2455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:improper filter</a:t>
              </a:r>
              <a:endParaRPr lang="zh-TW" altLang="en-US" sz="2800" dirty="0"/>
            </a:p>
          </p:txBody>
        </p:sp>
      </p:grp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758750"/>
              </p:ext>
            </p:extLst>
          </p:nvPr>
        </p:nvGraphicFramePr>
        <p:xfrm>
          <a:off x="1685686" y="2469289"/>
          <a:ext cx="61166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94" name="方程式" r:id="rId6" imgW="2590560" imgH="431640" progId="Equation.3">
                  <p:embed/>
                </p:oleObj>
              </mc:Choice>
              <mc:Fallback>
                <p:oleObj name="方程式" r:id="rId6" imgW="259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686" y="2469289"/>
                        <a:ext cx="61166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4084953" y="3650162"/>
            <a:ext cx="5002302" cy="1398120"/>
            <a:chOff x="1980452" y="5336003"/>
            <a:chExt cx="5002302" cy="1398120"/>
          </a:xfrm>
        </p:grpSpPr>
        <p:sp>
          <p:nvSpPr>
            <p:cNvPr id="14" name="文字方塊 13"/>
            <p:cNvSpPr txBox="1"/>
            <p:nvPr/>
          </p:nvSpPr>
          <p:spPr>
            <a:xfrm>
              <a:off x="2759466" y="5349128"/>
              <a:ext cx="42232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As the frequency increase, the output will become infinity.</a:t>
              </a:r>
              <a:endParaRPr lang="zh-TW" altLang="en-US" sz="2800" dirty="0"/>
            </a:p>
          </p:txBody>
        </p:sp>
        <p:sp>
          <p:nvSpPr>
            <p:cNvPr id="15" name="向右箭號 14"/>
            <p:cNvSpPr/>
            <p:nvPr/>
          </p:nvSpPr>
          <p:spPr>
            <a:xfrm>
              <a:off x="1980452" y="5336003"/>
              <a:ext cx="638355" cy="599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758048" y="5106779"/>
            <a:ext cx="3268932" cy="523220"/>
            <a:chOff x="758048" y="5210297"/>
            <a:chExt cx="3268932" cy="523220"/>
          </a:xfrm>
        </p:grpSpPr>
        <p:graphicFrame>
          <p:nvGraphicFramePr>
            <p:cNvPr id="1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4271209"/>
                </p:ext>
              </p:extLst>
            </p:nvPr>
          </p:nvGraphicFramePr>
          <p:xfrm>
            <a:off x="758048" y="5252447"/>
            <a:ext cx="9302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795" name="方程式" r:id="rId8" imgW="393480" imgH="164880" progId="Equation.3">
                    <p:embed/>
                  </p:oleObj>
                </mc:Choice>
                <mc:Fallback>
                  <p:oleObj name="方程式" r:id="rId8" imgW="393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048" y="5252447"/>
                          <a:ext cx="930275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文字方塊 16"/>
            <p:cNvSpPr txBox="1"/>
            <p:nvPr/>
          </p:nvSpPr>
          <p:spPr>
            <a:xfrm>
              <a:off x="1571388" y="5210297"/>
              <a:ext cx="2455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:proper filter</a:t>
              </a:r>
              <a:endParaRPr lang="zh-TW" altLang="en-US" sz="2800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088831" y="5100270"/>
            <a:ext cx="4998424" cy="992242"/>
            <a:chOff x="2053431" y="5331853"/>
            <a:chExt cx="5595848" cy="992242"/>
          </a:xfrm>
        </p:grpSpPr>
        <p:sp>
          <p:nvSpPr>
            <p:cNvPr id="19" name="文字方塊 18"/>
            <p:cNvSpPr txBox="1"/>
            <p:nvPr/>
          </p:nvSpPr>
          <p:spPr>
            <a:xfrm>
              <a:off x="2888158" y="5369988"/>
              <a:ext cx="47611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We only consider proper filer.</a:t>
              </a:r>
              <a:endParaRPr lang="zh-TW" altLang="en-US" sz="2800" dirty="0"/>
            </a:p>
          </p:txBody>
        </p:sp>
        <p:sp>
          <p:nvSpPr>
            <p:cNvPr id="20" name="向右箭號 19"/>
            <p:cNvSpPr/>
            <p:nvPr/>
          </p:nvSpPr>
          <p:spPr>
            <a:xfrm>
              <a:off x="2053431" y="5331853"/>
              <a:ext cx="710311" cy="599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223185" y="6128879"/>
            <a:ext cx="808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The filters consider have more poles than zeros.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Bandpass</a:t>
            </a:r>
            <a:r>
              <a:rPr lang="en-US" altLang="zh-TW" dirty="0"/>
              <a:t> </a:t>
            </a:r>
            <a:r>
              <a:rPr lang="en-US" altLang="zh-TW" dirty="0" smtClean="0"/>
              <a:t>Filter - </a:t>
            </a:r>
            <a:r>
              <a:rPr lang="en-US" altLang="zh-TW" dirty="0"/>
              <a:t>Bandwidth 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222283"/>
              </p:ext>
            </p:extLst>
          </p:nvPr>
        </p:nvGraphicFramePr>
        <p:xfrm>
          <a:off x="1766949" y="1372496"/>
          <a:ext cx="49752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88" name="方程式" r:id="rId4" imgW="2184120" imgH="736560" progId="Equation.3">
                  <p:embed/>
                </p:oleObj>
              </mc:Choice>
              <mc:Fallback>
                <p:oleObj name="方程式" r:id="rId4" imgW="21841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949" y="1372496"/>
                        <a:ext cx="49752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370361"/>
              </p:ext>
            </p:extLst>
          </p:nvPr>
        </p:nvGraphicFramePr>
        <p:xfrm>
          <a:off x="1322592" y="3036333"/>
          <a:ext cx="30670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89" name="方程式" r:id="rId6" imgW="1346040" imgH="507960" progId="Equation.3">
                  <p:embed/>
                </p:oleObj>
              </mc:Choice>
              <mc:Fallback>
                <p:oleObj name="方程式" r:id="rId6" imgW="1346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592" y="3036333"/>
                        <a:ext cx="30670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99579"/>
              </p:ext>
            </p:extLst>
          </p:nvPr>
        </p:nvGraphicFramePr>
        <p:xfrm>
          <a:off x="5082412" y="2998588"/>
          <a:ext cx="2546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90" name="方程式" r:id="rId8" imgW="1117440" imgH="507960" progId="Equation.3">
                  <p:embed/>
                </p:oleObj>
              </mc:Choice>
              <mc:Fallback>
                <p:oleObj name="方程式" r:id="rId8" imgW="1117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412" y="2998588"/>
                        <a:ext cx="25463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47753"/>
              </p:ext>
            </p:extLst>
          </p:nvPr>
        </p:nvGraphicFramePr>
        <p:xfrm>
          <a:off x="1877423" y="4101612"/>
          <a:ext cx="214153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91" name="方程式" r:id="rId10" imgW="939600" imgH="431640" progId="Equation.3">
                  <p:embed/>
                </p:oleObj>
              </mc:Choice>
              <mc:Fallback>
                <p:oleObj name="方程式" r:id="rId10" imgW="93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423" y="4101612"/>
                        <a:ext cx="214153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79077"/>
              </p:ext>
            </p:extLst>
          </p:nvPr>
        </p:nvGraphicFramePr>
        <p:xfrm>
          <a:off x="5082412" y="4154288"/>
          <a:ext cx="295116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92" name="方程式" r:id="rId12" imgW="1295280" imgH="419040" progId="Equation.3">
                  <p:embed/>
                </p:oleObj>
              </mc:Choice>
              <mc:Fallback>
                <p:oleObj name="方程式" r:id="rId12" imgW="129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412" y="4154288"/>
                        <a:ext cx="2951162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109805" y="5093444"/>
          <a:ext cx="437038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93" name="方程式" r:id="rId14" imgW="1917360" imgH="723600" progId="Equation.3">
                  <p:embed/>
                </p:oleObj>
              </mc:Choice>
              <mc:Fallback>
                <p:oleObj name="方程式" r:id="rId14" imgW="19173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805" y="5093444"/>
                        <a:ext cx="4370388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5609492" y="5343863"/>
            <a:ext cx="290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Four answers?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609492" y="5795888"/>
            <a:ext cx="290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Pick the two positive ones as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l</a:t>
            </a:r>
            <a:r>
              <a:rPr lang="en-US" altLang="zh-TW" sz="2400" dirty="0" smtClean="0">
                <a:solidFill>
                  <a:srgbClr val="0000FF"/>
                </a:solidFill>
              </a:rPr>
              <a:t> or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r</a:t>
            </a:r>
            <a:r>
              <a:rPr lang="en-US" altLang="zh-TW" sz="2400" dirty="0" smtClean="0">
                <a:solidFill>
                  <a:srgbClr val="0000FF"/>
                </a:solidFill>
              </a:rPr>
              <a:t> 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Bandpass</a:t>
            </a:r>
            <a:r>
              <a:rPr lang="en-US" altLang="zh-TW" dirty="0"/>
              <a:t> Filter - Bandwidth B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2053289" y="1283230"/>
          <a:ext cx="437038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0" name="方程式" r:id="rId3" imgW="1917360" imgH="723600" progId="Equation.3">
                  <p:embed/>
                </p:oleObj>
              </mc:Choice>
              <mc:Fallback>
                <p:oleObj name="方程式" r:id="rId3" imgW="19173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289" y="1283230"/>
                        <a:ext cx="4370388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355017"/>
              </p:ext>
            </p:extLst>
          </p:nvPr>
        </p:nvGraphicFramePr>
        <p:xfrm>
          <a:off x="161925" y="2847975"/>
          <a:ext cx="422592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1" name="方程式" r:id="rId5" imgW="1854000" imgH="723600" progId="Equation.3">
                  <p:embed/>
                </p:oleObj>
              </mc:Choice>
              <mc:Fallback>
                <p:oleObj name="方程式" r:id="rId5" imgW="18540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847975"/>
                        <a:ext cx="4225925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989409"/>
              </p:ext>
            </p:extLst>
          </p:nvPr>
        </p:nvGraphicFramePr>
        <p:xfrm>
          <a:off x="4402667" y="2922425"/>
          <a:ext cx="44577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2" name="方程式" r:id="rId7" imgW="1955520" imgH="723600" progId="Equation.3">
                  <p:embed/>
                </p:oleObj>
              </mc:Choice>
              <mc:Fallback>
                <p:oleObj name="方程式" r:id="rId7" imgW="19555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667" y="2922425"/>
                        <a:ext cx="44577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79001"/>
              </p:ext>
            </p:extLst>
          </p:nvPr>
        </p:nvGraphicFramePr>
        <p:xfrm>
          <a:off x="315913" y="4613275"/>
          <a:ext cx="24320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3" name="方程式" r:id="rId9" imgW="1066680" imgH="419040" progId="Equation.3">
                  <p:embed/>
                </p:oleObj>
              </mc:Choice>
              <mc:Fallback>
                <p:oleObj name="方程式" r:id="rId9" imgW="1066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4613275"/>
                        <a:ext cx="24320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79259" y="6286854"/>
            <a:ext cx="353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Q is called </a:t>
            </a:r>
            <a:r>
              <a:rPr lang="en-US" altLang="zh-TW" sz="2400" b="1" dirty="0" smtClean="0"/>
              <a:t>quality factor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79259" y="5503746"/>
            <a:ext cx="3534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Q measure the narrowness of the pass band </a:t>
            </a:r>
            <a:endParaRPr lang="zh-TW" altLang="en-US" sz="240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98194"/>
              </p:ext>
            </p:extLst>
          </p:nvPr>
        </p:nvGraphicFramePr>
        <p:xfrm>
          <a:off x="4790924" y="4644018"/>
          <a:ext cx="4567237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4" name="方程式" r:id="rId11" imgW="2006280" imgH="431640" progId="Equation.3">
                  <p:embed/>
                </p:oleObj>
              </mc:Choice>
              <mc:Fallback>
                <p:oleObj name="方程式" r:id="rId11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924" y="4644018"/>
                        <a:ext cx="4567237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586981"/>
              </p:ext>
            </p:extLst>
          </p:nvPr>
        </p:nvGraphicFramePr>
        <p:xfrm>
          <a:off x="5766783" y="5626681"/>
          <a:ext cx="28051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5" name="方程式" r:id="rId13" imgW="1231560" imgH="431640" progId="Equation.3">
                  <p:embed/>
                </p:oleObj>
              </mc:Choice>
              <mc:Fallback>
                <p:oleObj name="方程式" r:id="rId13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783" y="5626681"/>
                        <a:ext cx="280511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02469"/>
              </p:ext>
            </p:extLst>
          </p:nvPr>
        </p:nvGraphicFramePr>
        <p:xfrm>
          <a:off x="2908679" y="4777125"/>
          <a:ext cx="1476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36" name="方程式" r:id="rId15" imgW="647640" imgH="241200" progId="Equation.3">
                  <p:embed/>
                </p:oleObj>
              </mc:Choice>
              <mc:Fallback>
                <p:oleObj name="方程式" r:id="rId15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679" y="4777125"/>
                        <a:ext cx="14763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4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Bandpass</a:t>
            </a:r>
            <a:r>
              <a:rPr lang="en-US" altLang="zh-TW" dirty="0"/>
              <a:t> Filter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62" y="2743625"/>
            <a:ext cx="6442632" cy="3965296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2865678" y="3834966"/>
            <a:ext cx="38248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2445878" y="4001360"/>
            <a:ext cx="13222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818441" y="2088418"/>
            <a:ext cx="603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Usually require a specific bandwidth</a:t>
            </a:r>
            <a:endParaRPr lang="zh-TW" altLang="en-US" sz="240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468957"/>
              </p:ext>
            </p:extLst>
          </p:nvPr>
        </p:nvGraphicFramePr>
        <p:xfrm>
          <a:off x="4576763" y="95416"/>
          <a:ext cx="4567237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2" name="方程式" r:id="rId4" imgW="2006280" imgH="431640" progId="Equation.3">
                  <p:embed/>
                </p:oleObj>
              </mc:Choice>
              <mc:Fallback>
                <p:oleObj name="方程式" r:id="rId4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95416"/>
                        <a:ext cx="4567237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951330"/>
              </p:ext>
            </p:extLst>
          </p:nvPr>
        </p:nvGraphicFramePr>
        <p:xfrm>
          <a:off x="5577982" y="977738"/>
          <a:ext cx="28051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3" name="方程式" r:id="rId6" imgW="1231560" imgH="431640" progId="Equation.3">
                  <p:embed/>
                </p:oleObj>
              </mc:Choice>
              <mc:Fallback>
                <p:oleObj name="方程式" r:id="rId6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982" y="977738"/>
                        <a:ext cx="280511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3612703" y="2597837"/>
            <a:ext cx="498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T</a:t>
            </a:r>
            <a:r>
              <a:rPr lang="en-US" altLang="zh-TW" sz="2400" dirty="0" smtClean="0"/>
              <a:t>he value of Q determines the bandwidth. 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333021" y="3476588"/>
            <a:ext cx="355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When Q is small, the transition would not be sharp.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79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Stagger-tuned </a:t>
            </a:r>
            <a:r>
              <a:rPr lang="en-US" altLang="zh-TW" dirty="0" err="1" smtClean="0"/>
              <a:t>Bandpass</a:t>
            </a:r>
            <a:r>
              <a:rPr lang="en-US" altLang="zh-TW" dirty="0" smtClean="0"/>
              <a:t> </a:t>
            </a:r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8114" name="Picture 2" descr="http://www.analog.com/library/analogDialogue/archives/31-1/Graphics/figure1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79" y="1825625"/>
            <a:ext cx="4880449" cy="46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Stagger-tuned </a:t>
            </a:r>
            <a:r>
              <a:rPr lang="en-US" altLang="zh-TW" dirty="0" err="1"/>
              <a:t>Bandpass</a:t>
            </a:r>
            <a:r>
              <a:rPr lang="en-US" altLang="zh-TW" dirty="0"/>
              <a:t> </a:t>
            </a:r>
            <a:r>
              <a:rPr lang="en-US" altLang="zh-TW" dirty="0" smtClean="0"/>
              <a:t>Filter</a:t>
            </a:r>
            <a:br>
              <a:rPr lang="en-US" altLang="zh-TW" dirty="0" smtClean="0"/>
            </a:br>
            <a:r>
              <a:rPr lang="en-US" altLang="zh-TW" dirty="0" smtClean="0"/>
              <a:t>- Exercise 11.64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82368"/>
              </p:ext>
            </p:extLst>
          </p:nvPr>
        </p:nvGraphicFramePr>
        <p:xfrm>
          <a:off x="463951" y="1817688"/>
          <a:ext cx="538638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30" name="方程式" r:id="rId3" imgW="2361960" imgH="609480" progId="Equation.3">
                  <p:embed/>
                </p:oleObj>
              </mc:Choice>
              <mc:Fallback>
                <p:oleObj name="方程式" r:id="rId3" imgW="2361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51" y="1817688"/>
                        <a:ext cx="5386387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7124700" y="1883804"/>
            <a:ext cx="1390650" cy="1346555"/>
            <a:chOff x="6667098" y="1893864"/>
            <a:chExt cx="1390650" cy="1346555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7748635"/>
                </p:ext>
              </p:extLst>
            </p:nvPr>
          </p:nvGraphicFramePr>
          <p:xfrm>
            <a:off x="6667098" y="1893864"/>
            <a:ext cx="13906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31" name="方程式" r:id="rId5" imgW="609480" imgH="177480" progId="Equation.3">
                    <p:embed/>
                  </p:oleObj>
                </mc:Choice>
                <mc:Fallback>
                  <p:oleObj name="方程式" r:id="rId5" imgW="609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098" y="1893864"/>
                          <a:ext cx="139065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3411333"/>
                </p:ext>
              </p:extLst>
            </p:nvPr>
          </p:nvGraphicFramePr>
          <p:xfrm>
            <a:off x="6783388" y="2297089"/>
            <a:ext cx="1101725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32" name="方程式" r:id="rId7" imgW="482400" imgH="215640" progId="Equation.3">
                    <p:embed/>
                  </p:oleObj>
                </mc:Choice>
                <mc:Fallback>
                  <p:oleObj name="方程式" r:id="rId7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3388" y="2297089"/>
                          <a:ext cx="1101725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034513"/>
                </p:ext>
              </p:extLst>
            </p:nvPr>
          </p:nvGraphicFramePr>
          <p:xfrm>
            <a:off x="6783388" y="2749881"/>
            <a:ext cx="1158875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33" name="方程式" r:id="rId9" imgW="507960" imgH="215640" progId="Equation.3">
                    <p:embed/>
                  </p:oleObj>
                </mc:Choice>
                <mc:Fallback>
                  <p:oleObj name="方程式" r:id="rId9" imgW="507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3388" y="2749881"/>
                          <a:ext cx="1158875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字方塊 9"/>
          <p:cNvSpPr txBox="1"/>
          <p:nvPr/>
        </p:nvSpPr>
        <p:spPr>
          <a:xfrm>
            <a:off x="328115" y="3531652"/>
            <a:ext cx="3411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 smtClean="0"/>
              <a:t>Bandpass</a:t>
            </a:r>
            <a:r>
              <a:rPr lang="en-US" altLang="zh-TW" sz="2400" dirty="0" smtClean="0"/>
              <a:t> Filter</a:t>
            </a:r>
          </a:p>
          <a:p>
            <a:pPr algn="ctr"/>
            <a:r>
              <a:rPr lang="en-US" altLang="zh-TW" sz="2400" dirty="0" smtClean="0"/>
              <a:t>Center frequency: 10Hz 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712761" y="3501868"/>
            <a:ext cx="3411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 smtClean="0"/>
              <a:t>Bandpass</a:t>
            </a:r>
            <a:r>
              <a:rPr lang="en-US" altLang="zh-TW" sz="2400" dirty="0" smtClean="0"/>
              <a:t> Filter</a:t>
            </a:r>
          </a:p>
          <a:p>
            <a:pPr algn="ctr"/>
            <a:r>
              <a:rPr lang="en-US" altLang="zh-TW" sz="2400" dirty="0" smtClean="0"/>
              <a:t>Center frequency: 40Hz 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774207" y="1817688"/>
            <a:ext cx="1992573" cy="13874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814878" y="1813183"/>
            <a:ext cx="2008164" cy="13874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 flipV="1">
            <a:off x="3388105" y="5167405"/>
            <a:ext cx="1303306" cy="110406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719932" y="5171227"/>
            <a:ext cx="1457360" cy="12166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4724281" y="5239370"/>
            <a:ext cx="0" cy="96217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94241"/>
              </p:ext>
            </p:extLst>
          </p:nvPr>
        </p:nvGraphicFramePr>
        <p:xfrm>
          <a:off x="4376997" y="6257309"/>
          <a:ext cx="7969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34" name="方程式" r:id="rId11" imgW="380880" imgH="177480" progId="Equation.3">
                  <p:embed/>
                </p:oleObj>
              </mc:Choice>
              <mc:Fallback>
                <p:oleObj name="方程式" r:id="rId11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997" y="6257309"/>
                        <a:ext cx="7969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橢圓 31"/>
          <p:cNvSpPr/>
          <p:nvPr/>
        </p:nvSpPr>
        <p:spPr>
          <a:xfrm>
            <a:off x="4657035" y="474273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5566919" y="4638172"/>
            <a:ext cx="341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We want flat </a:t>
            </a:r>
            <a:r>
              <a:rPr lang="en-US" altLang="zh-TW" sz="2400" dirty="0" err="1" smtClean="0"/>
              <a:t>passband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sp>
        <p:nvSpPr>
          <p:cNvPr id="41" name="向右箭號 40"/>
          <p:cNvSpPr/>
          <p:nvPr/>
        </p:nvSpPr>
        <p:spPr>
          <a:xfrm>
            <a:off x="5851509" y="5150612"/>
            <a:ext cx="593431" cy="521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6534028" y="5167405"/>
            <a:ext cx="2397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Tune the value of Q to achieve that</a:t>
            </a:r>
            <a:endParaRPr lang="zh-TW" altLang="en-US" sz="2400" dirty="0"/>
          </a:p>
        </p:txBody>
      </p:sp>
      <p:cxnSp>
        <p:nvCxnSpPr>
          <p:cNvPr id="45" name="直線單箭頭接點 44"/>
          <p:cNvCxnSpPr/>
          <p:nvPr/>
        </p:nvCxnSpPr>
        <p:spPr>
          <a:xfrm flipH="1">
            <a:off x="2384765" y="3190272"/>
            <a:ext cx="359003" cy="3841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4743382" y="3214230"/>
            <a:ext cx="359002" cy="33318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H="1">
            <a:off x="4785148" y="4214567"/>
            <a:ext cx="359003" cy="38419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群組 53"/>
          <p:cNvGrpSpPr/>
          <p:nvPr/>
        </p:nvGrpSpPr>
        <p:grpSpPr>
          <a:xfrm>
            <a:off x="981716" y="4338282"/>
            <a:ext cx="5412424" cy="2278644"/>
            <a:chOff x="981716" y="4338282"/>
            <a:chExt cx="5412424" cy="2278644"/>
          </a:xfrm>
        </p:grpSpPr>
        <p:cxnSp>
          <p:nvCxnSpPr>
            <p:cNvPr id="17" name="直線接點 16"/>
            <p:cNvCxnSpPr/>
            <p:nvPr/>
          </p:nvCxnSpPr>
          <p:spPr>
            <a:xfrm flipV="1">
              <a:off x="1634074" y="5167405"/>
              <a:ext cx="1285112" cy="10886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1571440" y="6212650"/>
              <a:ext cx="4822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1571440" y="4742735"/>
              <a:ext cx="0" cy="14699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2947707" y="5171227"/>
              <a:ext cx="1308263" cy="10921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2952056" y="5239370"/>
              <a:ext cx="0" cy="96217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8322348"/>
                </p:ext>
              </p:extLst>
            </p:nvPr>
          </p:nvGraphicFramePr>
          <p:xfrm>
            <a:off x="2547866" y="6245451"/>
            <a:ext cx="76993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35" name="方程式" r:id="rId13" imgW="368280" imgH="177480" progId="Equation.3">
                    <p:embed/>
                  </p:oleObj>
                </mc:Choice>
                <mc:Fallback>
                  <p:oleObj name="方程式" r:id="rId13" imgW="368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7866" y="6245451"/>
                          <a:ext cx="769938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橢圓 23"/>
            <p:cNvSpPr/>
            <p:nvPr/>
          </p:nvSpPr>
          <p:spPr>
            <a:xfrm>
              <a:off x="2884810" y="474273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7" name="直線單箭頭接點 46"/>
            <p:cNvCxnSpPr/>
            <p:nvPr/>
          </p:nvCxnSpPr>
          <p:spPr>
            <a:xfrm>
              <a:off x="2384765" y="4338282"/>
              <a:ext cx="359003" cy="38198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1117068"/>
                </p:ext>
              </p:extLst>
            </p:nvPr>
          </p:nvGraphicFramePr>
          <p:xfrm>
            <a:off x="981716" y="4841868"/>
            <a:ext cx="45243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36" name="方程式" r:id="rId15" imgW="215640" imgH="177480" progId="Equation.3">
                    <p:embed/>
                  </p:oleObj>
                </mc:Choice>
                <mc:Fallback>
                  <p:oleObj name="方程式" r:id="rId15" imgW="2156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1716" y="4841868"/>
                          <a:ext cx="452437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643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  <p:bldP spid="32" grpId="0" animBg="1"/>
      <p:bldP spid="39" grpId="0"/>
      <p:bldP spid="41" grpId="0" animBg="1"/>
      <p:bldP spid="4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Stagger-tuned </a:t>
            </a:r>
            <a:r>
              <a:rPr lang="en-US" altLang="zh-TW" dirty="0" err="1"/>
              <a:t>Bandpass</a:t>
            </a:r>
            <a:r>
              <a:rPr lang="en-US" altLang="zh-TW" dirty="0"/>
              <a:t> </a:t>
            </a:r>
            <a:r>
              <a:rPr lang="en-US" altLang="zh-TW" dirty="0" smtClean="0"/>
              <a:t>Filter</a:t>
            </a:r>
            <a:br>
              <a:rPr lang="en-US" altLang="zh-TW" dirty="0" smtClean="0"/>
            </a:br>
            <a:r>
              <a:rPr lang="en-US" altLang="zh-TW" dirty="0" smtClean="0"/>
              <a:t>- Exercise 11.64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709613" y="1817688"/>
          <a:ext cx="538638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4" name="方程式" r:id="rId3" imgW="2361960" imgH="609480" progId="Equation.3">
                  <p:embed/>
                </p:oleObj>
              </mc:Choice>
              <mc:Fallback>
                <p:oleObj name="方程式" r:id="rId3" imgW="2361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817688"/>
                        <a:ext cx="5386387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6639802" y="1717985"/>
            <a:ext cx="1390650" cy="1346555"/>
            <a:chOff x="6667098" y="1893864"/>
            <a:chExt cx="1390650" cy="1346555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667098" y="1893864"/>
            <a:ext cx="13906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75" name="方程式" r:id="rId5" imgW="609480" imgH="177480" progId="Equation.3">
                    <p:embed/>
                  </p:oleObj>
                </mc:Choice>
                <mc:Fallback>
                  <p:oleObj name="方程式" r:id="rId5" imgW="609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098" y="1893864"/>
                          <a:ext cx="139065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783388" y="2297089"/>
            <a:ext cx="1101725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76" name="方程式" r:id="rId7" imgW="482400" imgH="215640" progId="Equation.3">
                    <p:embed/>
                  </p:oleObj>
                </mc:Choice>
                <mc:Fallback>
                  <p:oleObj name="方程式" r:id="rId7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3388" y="2297089"/>
                          <a:ext cx="1101725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783388" y="2749881"/>
            <a:ext cx="1158875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77" name="方程式" r:id="rId9" imgW="507960" imgH="215640" progId="Equation.3">
                    <p:embed/>
                  </p:oleObj>
                </mc:Choice>
                <mc:Fallback>
                  <p:oleObj name="方程式" r:id="rId9" imgW="507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3388" y="2749881"/>
                          <a:ext cx="1158875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字方塊 9"/>
          <p:cNvSpPr txBox="1"/>
          <p:nvPr/>
        </p:nvSpPr>
        <p:spPr>
          <a:xfrm>
            <a:off x="282552" y="3245147"/>
            <a:ext cx="221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Test Different Q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51222" y="4039088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Q=3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73976" y="4039088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Q=1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096730" y="4030056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Q=0.5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784" y="4444594"/>
            <a:ext cx="3221098" cy="17052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6538" y="4482689"/>
            <a:ext cx="3017828" cy="166719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4366" y="4500753"/>
            <a:ext cx="2939634" cy="15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i="1" u="sng" dirty="0" smtClean="0"/>
              <a:t>Case 3: Two poles, Two zeros</a:t>
            </a:r>
          </a:p>
        </p:txBody>
      </p:sp>
      <p:sp>
        <p:nvSpPr>
          <p:cNvPr id="19" name="矩形 18"/>
          <p:cNvSpPr/>
          <p:nvPr/>
        </p:nvSpPr>
        <p:spPr>
          <a:xfrm>
            <a:off x="2413486" y="2201112"/>
            <a:ext cx="36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3-1: Two real zeros</a:t>
            </a:r>
            <a:endParaRPr lang="zh-TW" altLang="en-US" sz="2400" b="1" i="1" u="sng" dirty="0"/>
          </a:p>
        </p:txBody>
      </p:sp>
      <p:sp>
        <p:nvSpPr>
          <p:cNvPr id="21" name="矩形 20"/>
          <p:cNvSpPr/>
          <p:nvPr/>
        </p:nvSpPr>
        <p:spPr>
          <a:xfrm>
            <a:off x="387505" y="2834011"/>
            <a:ext cx="173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TW" sz="2400" b="1" i="1" u="sng" dirty="0" smtClean="0"/>
              <a:t>Two </a:t>
            </a:r>
            <a:r>
              <a:rPr lang="en-US" altLang="zh-TW" sz="2400" b="1" i="1" u="sng" dirty="0"/>
              <a:t>real </a:t>
            </a:r>
            <a:r>
              <a:rPr lang="en-US" altLang="zh-TW" sz="2400" b="1" i="1" u="sng" dirty="0" smtClean="0"/>
              <a:t>poles</a:t>
            </a:r>
            <a:endParaRPr lang="zh-TW" altLang="en-US" sz="2400" b="1" i="1" u="sng" dirty="0"/>
          </a:p>
        </p:txBody>
      </p:sp>
      <p:sp>
        <p:nvSpPr>
          <p:cNvPr id="23" name="矩形 22"/>
          <p:cNvSpPr/>
          <p:nvPr/>
        </p:nvSpPr>
        <p:spPr>
          <a:xfrm>
            <a:off x="4115759" y="2727174"/>
            <a:ext cx="1808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TW" sz="2400" b="1" i="1" u="sng" dirty="0" smtClean="0"/>
              <a:t>Two Complex poles</a:t>
            </a:r>
            <a:endParaRPr lang="zh-TW" altLang="en-US" sz="2400" b="1" i="1" u="sng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061103" y="2962073"/>
            <a:ext cx="3132275" cy="3043656"/>
            <a:chOff x="1129378" y="3367075"/>
            <a:chExt cx="3132275" cy="3043656"/>
          </a:xfrm>
        </p:grpSpPr>
        <p:cxnSp>
          <p:nvCxnSpPr>
            <p:cNvPr id="4" name="直線單箭頭接點 3"/>
            <p:cNvCxnSpPr/>
            <p:nvPr/>
          </p:nvCxnSpPr>
          <p:spPr>
            <a:xfrm>
              <a:off x="1129378" y="4921104"/>
              <a:ext cx="31322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/>
            <p:cNvCxnSpPr/>
            <p:nvPr/>
          </p:nvCxnSpPr>
          <p:spPr>
            <a:xfrm flipV="1">
              <a:off x="2827040" y="3367075"/>
              <a:ext cx="0" cy="30436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6003440"/>
                </p:ext>
              </p:extLst>
            </p:nvPr>
          </p:nvGraphicFramePr>
          <p:xfrm>
            <a:off x="3878647" y="5076181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78" name="方程式" r:id="rId3" imgW="152280" imgH="139680" progId="Equation.3">
                    <p:embed/>
                  </p:oleObj>
                </mc:Choice>
                <mc:Fallback>
                  <p:oleObj name="方程式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647" y="5076181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7316203"/>
                </p:ext>
              </p:extLst>
            </p:nvPr>
          </p:nvGraphicFramePr>
          <p:xfrm>
            <a:off x="2971453" y="3367075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79" name="方程式" r:id="rId5" imgW="152280" imgH="139680" progId="Equation.3">
                    <p:embed/>
                  </p:oleObj>
                </mc:Choice>
                <mc:Fallback>
                  <p:oleObj name="方程式" r:id="rId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453" y="3367075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群組 7"/>
            <p:cNvGrpSpPr/>
            <p:nvPr/>
          </p:nvGrpSpPr>
          <p:grpSpPr>
            <a:xfrm>
              <a:off x="2003621" y="4819504"/>
              <a:ext cx="203200" cy="203200"/>
              <a:chOff x="2065867" y="3437467"/>
              <a:chExt cx="203200" cy="203200"/>
            </a:xfrm>
          </p:grpSpPr>
          <p:cxnSp>
            <p:nvCxnSpPr>
              <p:cNvPr id="9" name="直線接點 8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群組 10"/>
            <p:cNvGrpSpPr/>
            <p:nvPr/>
          </p:nvGrpSpPr>
          <p:grpSpPr>
            <a:xfrm>
              <a:off x="1303263" y="4800453"/>
              <a:ext cx="203200" cy="203200"/>
              <a:chOff x="2065867" y="3437467"/>
              <a:chExt cx="203200" cy="203200"/>
            </a:xfrm>
          </p:grpSpPr>
          <p:cxnSp>
            <p:nvCxnSpPr>
              <p:cNvPr id="12" name="直線接點 11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4292119"/>
                </p:ext>
              </p:extLst>
            </p:nvPr>
          </p:nvGraphicFramePr>
          <p:xfrm>
            <a:off x="1896158" y="5005847"/>
            <a:ext cx="3714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0" name="方程式" r:id="rId7" imgW="177480" imgH="215640" progId="Equation.3">
                    <p:embed/>
                  </p:oleObj>
                </mc:Choice>
                <mc:Fallback>
                  <p:oleObj name="方程式" r:id="rId7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6158" y="5005847"/>
                          <a:ext cx="3714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870466"/>
                </p:ext>
              </p:extLst>
            </p:nvPr>
          </p:nvGraphicFramePr>
          <p:xfrm>
            <a:off x="1199693" y="4990058"/>
            <a:ext cx="3968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1" name="方程式" r:id="rId9" imgW="190440" imgH="215640" progId="Equation.3">
                    <p:embed/>
                  </p:oleObj>
                </mc:Choice>
                <mc:Fallback>
                  <p:oleObj name="方程式" r:id="rId9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9693" y="4990058"/>
                          <a:ext cx="3968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橢圓 21"/>
            <p:cNvSpPr/>
            <p:nvPr/>
          </p:nvSpPr>
          <p:spPr>
            <a:xfrm>
              <a:off x="2653233" y="4728247"/>
              <a:ext cx="347613" cy="3476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2747366" y="4800453"/>
              <a:ext cx="184727" cy="20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4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3041346"/>
                </p:ext>
              </p:extLst>
            </p:nvPr>
          </p:nvGraphicFramePr>
          <p:xfrm>
            <a:off x="2889512" y="4313500"/>
            <a:ext cx="3175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2" name="方程式" r:id="rId11" imgW="152280" imgH="215640" progId="Equation.3">
                    <p:embed/>
                  </p:oleObj>
                </mc:Choice>
                <mc:Fallback>
                  <p:oleObj name="方程式" r:id="rId11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512" y="4313500"/>
                          <a:ext cx="3175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9235118"/>
                </p:ext>
              </p:extLst>
            </p:nvPr>
          </p:nvGraphicFramePr>
          <p:xfrm>
            <a:off x="2851150" y="5000625"/>
            <a:ext cx="368300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3" name="方程式" r:id="rId13" imgW="164880" imgH="215640" progId="Equation.3">
                    <p:embed/>
                  </p:oleObj>
                </mc:Choice>
                <mc:Fallback>
                  <p:oleObj name="方程式" r:id="rId13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1150" y="5000625"/>
                          <a:ext cx="368300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群組 17"/>
          <p:cNvGrpSpPr/>
          <p:nvPr/>
        </p:nvGrpSpPr>
        <p:grpSpPr>
          <a:xfrm>
            <a:off x="5287044" y="2970326"/>
            <a:ext cx="3132275" cy="3043656"/>
            <a:chOff x="4962011" y="3367075"/>
            <a:chExt cx="3132275" cy="3043656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4962011" y="4921104"/>
              <a:ext cx="31322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flipV="1">
              <a:off x="6659673" y="3367075"/>
              <a:ext cx="0" cy="30436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2768612"/>
                </p:ext>
              </p:extLst>
            </p:nvPr>
          </p:nvGraphicFramePr>
          <p:xfrm>
            <a:off x="7711280" y="5076181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4" name="方程式" r:id="rId15" imgW="152280" imgH="139680" progId="Equation.3">
                    <p:embed/>
                  </p:oleObj>
                </mc:Choice>
                <mc:Fallback>
                  <p:oleObj name="方程式" r:id="rId1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1280" y="5076181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7566925"/>
                </p:ext>
              </p:extLst>
            </p:nvPr>
          </p:nvGraphicFramePr>
          <p:xfrm>
            <a:off x="6804086" y="3367075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5" name="方程式" r:id="rId16" imgW="152280" imgH="139680" progId="Equation.3">
                    <p:embed/>
                  </p:oleObj>
                </mc:Choice>
                <mc:Fallback>
                  <p:oleObj name="方程式" r:id="rId16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086" y="3367075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" name="群組 30"/>
            <p:cNvGrpSpPr/>
            <p:nvPr/>
          </p:nvGrpSpPr>
          <p:grpSpPr>
            <a:xfrm>
              <a:off x="6007747" y="3659175"/>
              <a:ext cx="203200" cy="203200"/>
              <a:chOff x="2065867" y="3437467"/>
              <a:chExt cx="203200" cy="203200"/>
            </a:xfrm>
          </p:grpSpPr>
          <p:cxnSp>
            <p:nvCxnSpPr>
              <p:cNvPr id="39" name="直線接點 38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群組 31"/>
            <p:cNvGrpSpPr/>
            <p:nvPr/>
          </p:nvGrpSpPr>
          <p:grpSpPr>
            <a:xfrm>
              <a:off x="6007747" y="5739956"/>
              <a:ext cx="203200" cy="203200"/>
              <a:chOff x="2065867" y="3437467"/>
              <a:chExt cx="203200" cy="203200"/>
            </a:xfrm>
          </p:grpSpPr>
          <p:cxnSp>
            <p:nvCxnSpPr>
              <p:cNvPr id="37" name="直線接點 36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5333993"/>
                </p:ext>
              </p:extLst>
            </p:nvPr>
          </p:nvGraphicFramePr>
          <p:xfrm>
            <a:off x="5900284" y="3845518"/>
            <a:ext cx="3714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6" name="方程式" r:id="rId17" imgW="177480" imgH="215640" progId="Equation.3">
                    <p:embed/>
                  </p:oleObj>
                </mc:Choice>
                <mc:Fallback>
                  <p:oleObj name="方程式" r:id="rId17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0284" y="3845518"/>
                          <a:ext cx="3714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915424"/>
                </p:ext>
              </p:extLst>
            </p:nvPr>
          </p:nvGraphicFramePr>
          <p:xfrm>
            <a:off x="5904177" y="5929561"/>
            <a:ext cx="3968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7" name="方程式" r:id="rId18" imgW="190440" imgH="215640" progId="Equation.3">
                    <p:embed/>
                  </p:oleObj>
                </mc:Choice>
                <mc:Fallback>
                  <p:oleObj name="方程式" r:id="rId18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4177" y="5929561"/>
                          <a:ext cx="3968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橢圓 34"/>
            <p:cNvSpPr/>
            <p:nvPr/>
          </p:nvSpPr>
          <p:spPr>
            <a:xfrm>
              <a:off x="6485866" y="4728247"/>
              <a:ext cx="347613" cy="3476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6579999" y="4800453"/>
              <a:ext cx="184727" cy="20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3065858"/>
                </p:ext>
              </p:extLst>
            </p:nvPr>
          </p:nvGraphicFramePr>
          <p:xfrm>
            <a:off x="6776441" y="4277984"/>
            <a:ext cx="3175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8" name="方程式" r:id="rId19" imgW="152280" imgH="215640" progId="Equation.3">
                    <p:embed/>
                  </p:oleObj>
                </mc:Choice>
                <mc:Fallback>
                  <p:oleObj name="方程式" r:id="rId19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6441" y="4277984"/>
                          <a:ext cx="3175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145904"/>
                </p:ext>
              </p:extLst>
            </p:nvPr>
          </p:nvGraphicFramePr>
          <p:xfrm>
            <a:off x="6738079" y="4965109"/>
            <a:ext cx="368300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89" name="方程式" r:id="rId21" imgW="164880" imgH="215640" progId="Equation.3">
                    <p:embed/>
                  </p:oleObj>
                </mc:Choice>
                <mc:Fallback>
                  <p:oleObj name="方程式" r:id="rId21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8079" y="4965109"/>
                          <a:ext cx="368300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文字方塊 44"/>
          <p:cNvSpPr txBox="1"/>
          <p:nvPr/>
        </p:nvSpPr>
        <p:spPr>
          <a:xfrm>
            <a:off x="2967025" y="5929746"/>
            <a:ext cx="342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High-pass</a:t>
            </a:r>
          </a:p>
        </p:txBody>
      </p:sp>
    </p:spTree>
    <p:extLst>
      <p:ext uri="{BB962C8B-B14F-4D97-AF65-F5344CB8AC3E}">
        <p14:creationId xmlns:p14="http://schemas.microsoft.com/office/powerpoint/2010/main" val="19395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15605"/>
              </p:ext>
            </p:extLst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0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69885"/>
              </p:ext>
            </p:extLst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1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4832601" y="2810064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4940934" y="5816367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12602"/>
              </p:ext>
            </p:extLst>
          </p:nvPr>
        </p:nvGraphicFramePr>
        <p:xfrm>
          <a:off x="4748463" y="2216428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2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463" y="2216428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42144"/>
              </p:ext>
            </p:extLst>
          </p:nvPr>
        </p:nvGraphicFramePr>
        <p:xfrm>
          <a:off x="4837364" y="6005972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3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364" y="6005972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7101248" y="5364368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7060908" y="2922101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96711"/>
              </p:ext>
            </p:extLst>
          </p:nvPr>
        </p:nvGraphicFramePr>
        <p:xfrm>
          <a:off x="417825" y="2594352"/>
          <a:ext cx="39957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4" name="方程式" r:id="rId12" imgW="1917360" imgH="419040" progId="Equation.3">
                  <p:embed/>
                </p:oleObj>
              </mc:Choice>
              <mc:Fallback>
                <p:oleObj name="方程式" r:id="rId12" imgW="1917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25" y="2594352"/>
                        <a:ext cx="399573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09050"/>
              </p:ext>
            </p:extLst>
          </p:nvPr>
        </p:nvGraphicFramePr>
        <p:xfrm>
          <a:off x="417824" y="4554791"/>
          <a:ext cx="39433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5" name="方程式" r:id="rId14" imgW="1892160" imgH="469800" progId="Equation.3">
                  <p:embed/>
                </p:oleObj>
              </mc:Choice>
              <mc:Fallback>
                <p:oleObj name="方程式" r:id="rId14" imgW="1892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24" y="4554791"/>
                        <a:ext cx="39433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橢圓 24"/>
          <p:cNvSpPr/>
          <p:nvPr/>
        </p:nvSpPr>
        <p:spPr>
          <a:xfrm>
            <a:off x="4342187" y="2206703"/>
            <a:ext cx="4219305" cy="421930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061848" y="2878060"/>
            <a:ext cx="2779981" cy="2779981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520416"/>
              </p:ext>
            </p:extLst>
          </p:nvPr>
        </p:nvGraphicFramePr>
        <p:xfrm>
          <a:off x="6069860" y="1745927"/>
          <a:ext cx="396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6" name="方程式" r:id="rId16" imgW="190440" imgH="228600" progId="Equation.3">
                  <p:embed/>
                </p:oleObj>
              </mc:Choice>
              <mc:Fallback>
                <p:oleObj name="方程式" r:id="rId1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860" y="1745927"/>
                        <a:ext cx="3968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93306"/>
              </p:ext>
            </p:extLst>
          </p:nvPr>
        </p:nvGraphicFramePr>
        <p:xfrm>
          <a:off x="6052412" y="2431639"/>
          <a:ext cx="449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7" name="方程式" r:id="rId18" imgW="215640" imgH="241200" progId="Equation.3">
                  <p:embed/>
                </p:oleObj>
              </mc:Choice>
              <mc:Fallback>
                <p:oleObj name="方程式" r:id="rId1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412" y="2431639"/>
                        <a:ext cx="449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60646"/>
              </p:ext>
            </p:extLst>
          </p:nvPr>
        </p:nvGraphicFramePr>
        <p:xfrm>
          <a:off x="7044433" y="3042827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8" name="方程式" r:id="rId20" imgW="152280" imgH="215640" progId="Equation.3">
                  <p:embed/>
                </p:oleObj>
              </mc:Choice>
              <mc:Fallback>
                <p:oleObj name="方程式" r:id="rId2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433" y="3042827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059265"/>
              </p:ext>
            </p:extLst>
          </p:nvPr>
        </p:nvGraphicFramePr>
        <p:xfrm>
          <a:off x="6993633" y="4868452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9" name="方程式" r:id="rId22" imgW="164880" imgH="215640" progId="Equation.3">
                  <p:embed/>
                </p:oleObj>
              </mc:Choice>
              <mc:Fallback>
                <p:oleObj name="方程式" r:id="rId2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633" y="4868452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V="1">
            <a:off x="6483186" y="3023701"/>
            <a:ext cx="650617" cy="1289514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 flipV="1">
            <a:off x="4947439" y="2930620"/>
            <a:ext cx="1501011" cy="138526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621264"/>
              </p:ext>
            </p:extLst>
          </p:nvPr>
        </p:nvGraphicFramePr>
        <p:xfrm>
          <a:off x="5723633" y="3930239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80" name="方程式" r:id="rId24" imgW="126720" imgH="177480" progId="Equation.3">
                  <p:embed/>
                </p:oleObj>
              </mc:Choice>
              <mc:Fallback>
                <p:oleObj name="方程式" r:id="rId2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633" y="3930239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3290"/>
              </p:ext>
            </p:extLst>
          </p:nvPr>
        </p:nvGraphicFramePr>
        <p:xfrm>
          <a:off x="6693595" y="3854039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81" name="方程式" r:id="rId26" imgW="190440" imgH="241200" progId="Equation.3">
                  <p:embed/>
                </p:oleObj>
              </mc:Choice>
              <mc:Fallback>
                <p:oleObj name="方程式" r:id="rId26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595" y="3854039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字方塊 39"/>
          <p:cNvSpPr txBox="1"/>
          <p:nvPr/>
        </p:nvSpPr>
        <p:spPr>
          <a:xfrm>
            <a:off x="417823" y="5396245"/>
            <a:ext cx="94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Fix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/>
              <a:t>β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770193" y="5956197"/>
            <a:ext cx="160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Larger Q</a:t>
            </a:r>
            <a:r>
              <a:rPr lang="en-US" altLang="zh-TW" sz="2400" baseline="-25000" dirty="0"/>
              <a:t> β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771724" y="5943676"/>
            <a:ext cx="160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Larger </a:t>
            </a:r>
            <a:r>
              <a:rPr lang="el-GR" altLang="zh-TW" sz="2400" dirty="0" smtClean="0"/>
              <a:t>θ</a:t>
            </a:r>
            <a:r>
              <a:rPr lang="en-US" altLang="zh-TW" sz="2400" baseline="-25000" dirty="0"/>
              <a:t> β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43" name="左-右雙向箭號 42"/>
          <p:cNvSpPr/>
          <p:nvPr/>
        </p:nvSpPr>
        <p:spPr>
          <a:xfrm>
            <a:off x="2080952" y="6023350"/>
            <a:ext cx="629142" cy="3273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417824" y="3344743"/>
            <a:ext cx="94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Fix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736856" y="3848854"/>
            <a:ext cx="160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Larger Q</a:t>
            </a:r>
            <a:r>
              <a:rPr lang="en-US" altLang="zh-TW" sz="2400" baseline="-25000" dirty="0"/>
              <a:t> 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772370" y="3869018"/>
            <a:ext cx="160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Larger </a:t>
            </a:r>
            <a:r>
              <a:rPr lang="el-GR" altLang="zh-TW" sz="2400" dirty="0" smtClean="0"/>
              <a:t>θ</a:t>
            </a:r>
            <a:endParaRPr lang="zh-TW" altLang="en-US" sz="2400" dirty="0"/>
          </a:p>
        </p:txBody>
      </p:sp>
      <p:sp>
        <p:nvSpPr>
          <p:cNvPr id="47" name="左-右雙向箭號 46"/>
          <p:cNvSpPr/>
          <p:nvPr/>
        </p:nvSpPr>
        <p:spPr>
          <a:xfrm>
            <a:off x="2081449" y="3945546"/>
            <a:ext cx="629142" cy="3273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4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0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1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4832601" y="2810064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4940934" y="5816367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4748463" y="2216428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2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463" y="2216428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4837364" y="6005972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3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364" y="6005972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7101248" y="5364368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7060908" y="2922101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52450"/>
              </p:ext>
            </p:extLst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4" name="方程式" r:id="rId12" imgW="533160" imgH="253800" progId="Equation.3">
                  <p:embed/>
                </p:oleObj>
              </mc:Choice>
              <mc:Fallback>
                <p:oleObj name="方程式" r:id="rId12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橢圓 24"/>
          <p:cNvSpPr/>
          <p:nvPr/>
        </p:nvSpPr>
        <p:spPr>
          <a:xfrm>
            <a:off x="4342187" y="2206703"/>
            <a:ext cx="4219305" cy="421930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061848" y="2878060"/>
            <a:ext cx="2779981" cy="2779981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6069860" y="1745927"/>
          <a:ext cx="396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5" name="方程式" r:id="rId14" imgW="190440" imgH="228600" progId="Equation.3">
                  <p:embed/>
                </p:oleObj>
              </mc:Choice>
              <mc:Fallback>
                <p:oleObj name="方程式" r:id="rId1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860" y="1745927"/>
                        <a:ext cx="3968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6052412" y="2431639"/>
          <a:ext cx="449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6" name="方程式" r:id="rId16" imgW="215640" imgH="241200" progId="Equation.3">
                  <p:embed/>
                </p:oleObj>
              </mc:Choice>
              <mc:Fallback>
                <p:oleObj name="方程式" r:id="rId16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412" y="2431639"/>
                        <a:ext cx="449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7044433" y="3042827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7" name="方程式" r:id="rId18" imgW="152280" imgH="215640" progId="Equation.3">
                  <p:embed/>
                </p:oleObj>
              </mc:Choice>
              <mc:Fallback>
                <p:oleObj name="方程式" r:id="rId1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433" y="3042827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/>
          </p:nvPr>
        </p:nvGraphicFramePr>
        <p:xfrm>
          <a:off x="6993633" y="4868452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8" name="方程式" r:id="rId20" imgW="164880" imgH="215640" progId="Equation.3">
                  <p:embed/>
                </p:oleObj>
              </mc:Choice>
              <mc:Fallback>
                <p:oleObj name="方程式" r:id="rId2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633" y="4868452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V="1">
            <a:off x="6483186" y="3023701"/>
            <a:ext cx="650617" cy="1289514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 flipV="1">
            <a:off x="4947439" y="2930620"/>
            <a:ext cx="1501011" cy="138526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5723633" y="3930239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9" name="方程式" r:id="rId22" imgW="126720" imgH="177480" progId="Equation.3">
                  <p:embed/>
                </p:oleObj>
              </mc:Choice>
              <mc:Fallback>
                <p:oleObj name="方程式" r:id="rId2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633" y="3930239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/>
          </p:nvPr>
        </p:nvGraphicFramePr>
        <p:xfrm>
          <a:off x="6693595" y="3854039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10" name="方程式" r:id="rId24" imgW="190440" imgH="241200" progId="Equation.3">
                  <p:embed/>
                </p:oleObj>
              </mc:Choice>
              <mc:Fallback>
                <p:oleObj name="方程式" r:id="rId24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595" y="3854039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直線接點 48"/>
          <p:cNvCxnSpPr/>
          <p:nvPr/>
        </p:nvCxnSpPr>
        <p:spPr>
          <a:xfrm>
            <a:off x="1705052" y="6096106"/>
            <a:ext cx="63469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V="1">
            <a:off x="2344784" y="5271370"/>
            <a:ext cx="735954" cy="81406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2993980" y="3767170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</a:t>
            </a:r>
            <a:r>
              <a:rPr lang="en-US" altLang="zh-TW" sz="2400" dirty="0" smtClean="0"/>
              <a:t>40dB</a:t>
            </a:r>
            <a:endParaRPr lang="zh-TW" altLang="en-US" sz="2400" dirty="0"/>
          </a:p>
        </p:txBody>
      </p:sp>
      <p:cxnSp>
        <p:nvCxnSpPr>
          <p:cNvPr id="56" name="直線接點 55"/>
          <p:cNvCxnSpPr/>
          <p:nvPr/>
        </p:nvCxnSpPr>
        <p:spPr>
          <a:xfrm>
            <a:off x="1964067" y="3689727"/>
            <a:ext cx="9879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2952003" y="3689727"/>
            <a:ext cx="336009" cy="12239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橢圓 57"/>
          <p:cNvSpPr/>
          <p:nvPr/>
        </p:nvSpPr>
        <p:spPr>
          <a:xfrm>
            <a:off x="2858875" y="336213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52902"/>
              </p:ext>
            </p:extLst>
          </p:nvPr>
        </p:nvGraphicFramePr>
        <p:xfrm>
          <a:off x="2634931" y="3619347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11" name="方程式" r:id="rId26" imgW="190440" imgH="228600" progId="Equation.3">
                  <p:embed/>
                </p:oleObj>
              </mc:Choice>
              <mc:Fallback>
                <p:oleObj name="方程式" r:id="rId2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931" y="3619347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字方塊 60"/>
          <p:cNvSpPr txBox="1"/>
          <p:nvPr/>
        </p:nvSpPr>
        <p:spPr>
          <a:xfrm>
            <a:off x="2900500" y="5579360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+40dB</a:t>
            </a:r>
            <a:endParaRPr lang="zh-TW" altLang="en-US" sz="2400" dirty="0"/>
          </a:p>
        </p:txBody>
      </p:sp>
      <p:graphicFrame>
        <p:nvGraphicFramePr>
          <p:cNvPr id="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97482"/>
              </p:ext>
            </p:extLst>
          </p:nvPr>
        </p:nvGraphicFramePr>
        <p:xfrm>
          <a:off x="1963004" y="5621066"/>
          <a:ext cx="4508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12" name="方程式" r:id="rId28" imgW="215640" imgH="253800" progId="Equation.3">
                  <p:embed/>
                </p:oleObj>
              </mc:Choice>
              <mc:Fallback>
                <p:oleObj name="方程式" r:id="rId28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004" y="5621066"/>
                        <a:ext cx="4508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橢圓 62"/>
          <p:cNvSpPr/>
          <p:nvPr/>
        </p:nvSpPr>
        <p:spPr>
          <a:xfrm>
            <a:off x="2285743" y="633775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780570" y="3398044"/>
            <a:ext cx="94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Two poles</a:t>
            </a:r>
            <a:endParaRPr lang="zh-TW" altLang="en-US" sz="2400" b="1" i="1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836931" y="4913701"/>
            <a:ext cx="94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Two zeros</a:t>
            </a:r>
            <a:endParaRPr lang="zh-TW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974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 animBg="1"/>
      <p:bldP spid="61" grpId="0"/>
      <p:bldP spid="63" grpId="0" animBg="1"/>
      <p:bldP spid="64" grpId="0"/>
      <p:bldP spid="6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2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3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4832601" y="2810064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4940934" y="5816367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4748463" y="2216428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4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463" y="2216428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4837364" y="6005972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5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364" y="6005972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7101248" y="5364368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7060908" y="2922101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sp>
        <p:nvSpPr>
          <p:cNvPr id="25" name="橢圓 24"/>
          <p:cNvSpPr/>
          <p:nvPr/>
        </p:nvSpPr>
        <p:spPr>
          <a:xfrm>
            <a:off x="4342187" y="2206703"/>
            <a:ext cx="4219305" cy="421930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061848" y="2878060"/>
            <a:ext cx="2779981" cy="2779981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6069860" y="1745927"/>
          <a:ext cx="396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6" name="方程式" r:id="rId12" imgW="190440" imgH="228600" progId="Equation.3">
                  <p:embed/>
                </p:oleObj>
              </mc:Choice>
              <mc:Fallback>
                <p:oleObj name="方程式" r:id="rId12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860" y="1745927"/>
                        <a:ext cx="3968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6052412" y="2431639"/>
          <a:ext cx="449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7" name="方程式" r:id="rId14" imgW="215640" imgH="241200" progId="Equation.3">
                  <p:embed/>
                </p:oleObj>
              </mc:Choice>
              <mc:Fallback>
                <p:oleObj name="方程式" r:id="rId14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412" y="2431639"/>
                        <a:ext cx="449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7044433" y="3042827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8" name="方程式" r:id="rId16" imgW="152280" imgH="215640" progId="Equation.3">
                  <p:embed/>
                </p:oleObj>
              </mc:Choice>
              <mc:Fallback>
                <p:oleObj name="方程式" r:id="rId16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433" y="3042827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/>
          </p:nvPr>
        </p:nvGraphicFramePr>
        <p:xfrm>
          <a:off x="6993633" y="4868452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9" name="方程式" r:id="rId18" imgW="164880" imgH="215640" progId="Equation.3">
                  <p:embed/>
                </p:oleObj>
              </mc:Choice>
              <mc:Fallback>
                <p:oleObj name="方程式" r:id="rId1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633" y="4868452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V="1">
            <a:off x="6483186" y="3023701"/>
            <a:ext cx="650617" cy="1289514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 flipV="1">
            <a:off x="4947439" y="2930620"/>
            <a:ext cx="1501011" cy="138526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5723633" y="3930239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30" name="方程式" r:id="rId20" imgW="126720" imgH="177480" progId="Equation.3">
                  <p:embed/>
                </p:oleObj>
              </mc:Choice>
              <mc:Fallback>
                <p:oleObj name="方程式" r:id="rId2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633" y="3930239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/>
          </p:nvPr>
        </p:nvGraphicFramePr>
        <p:xfrm>
          <a:off x="6693595" y="3854039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31" name="方程式" r:id="rId22" imgW="190440" imgH="241200" progId="Equation.3">
                  <p:embed/>
                </p:oleObj>
              </mc:Choice>
              <mc:Fallback>
                <p:oleObj name="方程式" r:id="rId22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595" y="3854039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7787" y="4663980"/>
            <a:ext cx="3818497" cy="2176276"/>
          </a:xfrm>
          <a:prstGeom prst="rect">
            <a:avLst/>
          </a:prstGeom>
        </p:spPr>
      </p:pic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366689"/>
              </p:ext>
            </p:extLst>
          </p:nvPr>
        </p:nvGraphicFramePr>
        <p:xfrm>
          <a:off x="1073635" y="2448727"/>
          <a:ext cx="2857501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32" name="方程式" r:id="rId25" imgW="1371600" imgH="850680" progId="Equation.3">
                  <p:embed/>
                </p:oleObj>
              </mc:Choice>
              <mc:Fallback>
                <p:oleObj name="方程式" r:id="rId25" imgW="13716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635" y="2448727"/>
                        <a:ext cx="2857501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989473"/>
              </p:ext>
            </p:extLst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33" name="方程式" r:id="rId27" imgW="533160" imgH="253800" progId="Equation.3">
                  <p:embed/>
                </p:oleObj>
              </mc:Choice>
              <mc:Fallback>
                <p:oleObj name="方程式" r:id="rId27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560130"/>
              </p:ext>
            </p:extLst>
          </p:nvPr>
        </p:nvGraphicFramePr>
        <p:xfrm>
          <a:off x="662668" y="4250306"/>
          <a:ext cx="33321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34" name="方程式" r:id="rId29" imgW="1739880" imgH="241200" progId="Equation.3">
                  <p:embed/>
                </p:oleObj>
              </mc:Choice>
              <mc:Fallback>
                <p:oleObj name="方程式" r:id="rId29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68" y="4250306"/>
                        <a:ext cx="33321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2249877" y="5620175"/>
            <a:ext cx="166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High-pass</a:t>
            </a:r>
          </a:p>
          <a:p>
            <a:pPr algn="ctr"/>
            <a:r>
              <a:rPr lang="en-US" altLang="zh-TW" sz="2400" dirty="0" smtClean="0"/>
              <a:t>Notch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6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Filter Order</a:t>
            </a:r>
            <a:endParaRPr lang="zh-TW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939721"/>
              </p:ext>
            </p:extLst>
          </p:nvPr>
        </p:nvGraphicFramePr>
        <p:xfrm>
          <a:off x="715739" y="1625278"/>
          <a:ext cx="61166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7" name="方程式" r:id="rId3" imgW="2590560" imgH="431640" progId="Equation.3">
                  <p:embed/>
                </p:oleObj>
              </mc:Choice>
              <mc:Fallback>
                <p:oleObj name="方程式" r:id="rId3" imgW="259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39" y="1625278"/>
                        <a:ext cx="61166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38355" y="2614553"/>
            <a:ext cx="83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The order of the denominator is the order of the filter. </a:t>
            </a:r>
            <a:endParaRPr lang="zh-TW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7022984" y="1873255"/>
            <a:ext cx="173727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Order = n</a:t>
            </a:r>
            <a:endParaRPr lang="zh-TW" altLang="en-US" sz="2800" b="1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346385" y="3137773"/>
            <a:ext cx="4485992" cy="3463494"/>
            <a:chOff x="2346385" y="3137773"/>
            <a:chExt cx="4485992" cy="34634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385" y="3137773"/>
              <a:ext cx="4485992" cy="3463494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4283141" y="4191951"/>
              <a:ext cx="146540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order=1</a:t>
              </a:r>
              <a:endParaRPr lang="zh-TW" altLang="en-US" sz="24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196876" y="5146936"/>
              <a:ext cx="146540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o</a:t>
              </a:r>
              <a:r>
                <a:rPr lang="en-US" altLang="zh-TW" sz="2400" dirty="0" smtClean="0"/>
                <a:t>rder=4</a:t>
              </a:r>
              <a:endParaRPr lang="zh-TW" altLang="en-US" sz="24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713675" y="5340370"/>
              <a:ext cx="146540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order=4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5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5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6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288658" y="3235026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5274087" y="5105706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69908"/>
              </p:ext>
            </p:extLst>
          </p:nvPr>
        </p:nvGraphicFramePr>
        <p:xfrm>
          <a:off x="5197275" y="2768804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7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275" y="2768804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55778"/>
              </p:ext>
            </p:extLst>
          </p:nvPr>
        </p:nvGraphicFramePr>
        <p:xfrm>
          <a:off x="5170517" y="5295311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8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517" y="5295311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7424550" y="6045894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7321830" y="2340664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384165"/>
              </p:ext>
            </p:extLst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9" name="方程式" r:id="rId12" imgW="533160" imgH="253800" progId="Equation.3">
                  <p:embed/>
                </p:oleObj>
              </mc:Choice>
              <mc:Fallback>
                <p:oleObj name="方程式" r:id="rId12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橢圓 24"/>
          <p:cNvSpPr/>
          <p:nvPr/>
        </p:nvSpPr>
        <p:spPr>
          <a:xfrm>
            <a:off x="4342187" y="2206703"/>
            <a:ext cx="4219305" cy="4219305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061848" y="2878060"/>
            <a:ext cx="2779981" cy="2779981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68171"/>
              </p:ext>
            </p:extLst>
          </p:nvPr>
        </p:nvGraphicFramePr>
        <p:xfrm>
          <a:off x="6041759" y="2424478"/>
          <a:ext cx="396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0" name="方程式" r:id="rId14" imgW="190440" imgH="228600" progId="Equation.3">
                  <p:embed/>
                </p:oleObj>
              </mc:Choice>
              <mc:Fallback>
                <p:oleObj name="方程式" r:id="rId1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759" y="2424478"/>
                        <a:ext cx="3968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43577"/>
              </p:ext>
            </p:extLst>
          </p:nvPr>
        </p:nvGraphicFramePr>
        <p:xfrm>
          <a:off x="6033923" y="1747940"/>
          <a:ext cx="449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1" name="方程式" r:id="rId16" imgW="215640" imgH="241200" progId="Equation.3">
                  <p:embed/>
                </p:oleObj>
              </mc:Choice>
              <mc:Fallback>
                <p:oleObj name="方程式" r:id="rId16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923" y="1747940"/>
                        <a:ext cx="449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77476"/>
              </p:ext>
            </p:extLst>
          </p:nvPr>
        </p:nvGraphicFramePr>
        <p:xfrm>
          <a:off x="7306311" y="2460814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2" name="方程式" r:id="rId18" imgW="152280" imgH="215640" progId="Equation.3">
                  <p:embed/>
                </p:oleObj>
              </mc:Choice>
              <mc:Fallback>
                <p:oleObj name="方程式" r:id="rId1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311" y="2460814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854031"/>
              </p:ext>
            </p:extLst>
          </p:nvPr>
        </p:nvGraphicFramePr>
        <p:xfrm>
          <a:off x="7387647" y="5579360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3" name="方程式" r:id="rId20" imgW="164880" imgH="215640" progId="Equation.3">
                  <p:embed/>
                </p:oleObj>
              </mc:Choice>
              <mc:Fallback>
                <p:oleObj name="方程式" r:id="rId2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647" y="5579360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H="1" flipV="1">
            <a:off x="5388019" y="3362130"/>
            <a:ext cx="1095169" cy="95108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6476883" y="2454684"/>
            <a:ext cx="910764" cy="184703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5723633" y="3930239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4" name="方程式" r:id="rId22" imgW="126720" imgH="177480" progId="Equation.3">
                  <p:embed/>
                </p:oleObj>
              </mc:Choice>
              <mc:Fallback>
                <p:oleObj name="方程式" r:id="rId2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633" y="3930239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/>
          </p:nvPr>
        </p:nvGraphicFramePr>
        <p:xfrm>
          <a:off x="6693595" y="3854039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5" name="方程式" r:id="rId24" imgW="190440" imgH="241200" progId="Equation.3">
                  <p:embed/>
                </p:oleObj>
              </mc:Choice>
              <mc:Fallback>
                <p:oleObj name="方程式" r:id="rId24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595" y="3854039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直線接點 48"/>
          <p:cNvCxnSpPr/>
          <p:nvPr/>
        </p:nvCxnSpPr>
        <p:spPr>
          <a:xfrm>
            <a:off x="1688143" y="6061102"/>
            <a:ext cx="1531852" cy="38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V="1">
            <a:off x="3171036" y="5266250"/>
            <a:ext cx="735954" cy="81406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2383859" y="3732166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</a:t>
            </a:r>
            <a:r>
              <a:rPr lang="en-US" altLang="zh-TW" sz="2400" dirty="0" smtClean="0"/>
              <a:t>40dB</a:t>
            </a:r>
            <a:endParaRPr lang="zh-TW" altLang="en-US" sz="2400" dirty="0"/>
          </a:p>
        </p:txBody>
      </p:sp>
      <p:cxnSp>
        <p:nvCxnSpPr>
          <p:cNvPr id="56" name="直線接點 55"/>
          <p:cNvCxnSpPr/>
          <p:nvPr/>
        </p:nvCxnSpPr>
        <p:spPr>
          <a:xfrm>
            <a:off x="1947158" y="3654723"/>
            <a:ext cx="3756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2341882" y="3654723"/>
            <a:ext cx="336009" cy="12239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橢圓 57"/>
          <p:cNvSpPr/>
          <p:nvPr/>
        </p:nvSpPr>
        <p:spPr>
          <a:xfrm>
            <a:off x="2248754" y="332712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7641"/>
              </p:ext>
            </p:extLst>
          </p:nvPr>
        </p:nvGraphicFramePr>
        <p:xfrm>
          <a:off x="2024810" y="3584343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6" name="方程式" r:id="rId26" imgW="190440" imgH="228600" progId="Equation.3">
                  <p:embed/>
                </p:oleObj>
              </mc:Choice>
              <mc:Fallback>
                <p:oleObj name="方程式" r:id="rId2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810" y="3584343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字方塊 60"/>
          <p:cNvSpPr txBox="1"/>
          <p:nvPr/>
        </p:nvSpPr>
        <p:spPr>
          <a:xfrm>
            <a:off x="3483452" y="5515328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+40dB</a:t>
            </a:r>
            <a:endParaRPr lang="zh-TW" altLang="en-US" sz="2400" dirty="0"/>
          </a:p>
        </p:txBody>
      </p:sp>
      <p:graphicFrame>
        <p:nvGraphicFramePr>
          <p:cNvPr id="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14445"/>
              </p:ext>
            </p:extLst>
          </p:nvPr>
        </p:nvGraphicFramePr>
        <p:xfrm>
          <a:off x="2846427" y="5550094"/>
          <a:ext cx="4508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7" name="方程式" r:id="rId28" imgW="215640" imgH="253800" progId="Equation.3">
                  <p:embed/>
                </p:oleObj>
              </mc:Choice>
              <mc:Fallback>
                <p:oleObj name="方程式" r:id="rId28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427" y="5550094"/>
                        <a:ext cx="4508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橢圓 62"/>
          <p:cNvSpPr/>
          <p:nvPr/>
        </p:nvSpPr>
        <p:spPr>
          <a:xfrm>
            <a:off x="3111995" y="636166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763661" y="3363040"/>
            <a:ext cx="94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Two poles</a:t>
            </a:r>
            <a:endParaRPr lang="zh-TW" altLang="en-US" sz="2400" b="1" i="1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820022" y="4878697"/>
            <a:ext cx="94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Two zeros</a:t>
            </a:r>
            <a:endParaRPr lang="zh-TW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331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 animBg="1"/>
      <p:bldP spid="61" grpId="0"/>
      <p:bldP spid="63" grpId="0" animBg="1"/>
      <p:bldP spid="64" grpId="0"/>
      <p:bldP spid="6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9" y="4613220"/>
            <a:ext cx="4025616" cy="22071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72" name="方程式" r:id="rId5" imgW="152280" imgH="139680" progId="Equation.3">
                  <p:embed/>
                </p:oleObj>
              </mc:Choice>
              <mc:Fallback>
                <p:oleObj name="方程式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73" name="方程式" r:id="rId7" imgW="152280" imgH="139680" progId="Equation.3">
                  <p:embed/>
                </p:oleObj>
              </mc:Choice>
              <mc:Fallback>
                <p:oleObj name="方程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288658" y="3235026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5274087" y="5105706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5197275" y="2768804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74" name="方程式" r:id="rId9" imgW="177480" imgH="215640" progId="Equation.3">
                  <p:embed/>
                </p:oleObj>
              </mc:Choice>
              <mc:Fallback>
                <p:oleObj name="方程式" r:id="rId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275" y="2768804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5170517" y="5295311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75" name="方程式" r:id="rId11" imgW="190440" imgH="215640" progId="Equation.3">
                  <p:embed/>
                </p:oleObj>
              </mc:Choice>
              <mc:Fallback>
                <p:oleObj name="方程式" r:id="rId11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517" y="5295311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7424550" y="6045894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7321830" y="2340664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sp>
        <p:nvSpPr>
          <p:cNvPr id="25" name="橢圓 24"/>
          <p:cNvSpPr/>
          <p:nvPr/>
        </p:nvSpPr>
        <p:spPr>
          <a:xfrm>
            <a:off x="4342187" y="2206703"/>
            <a:ext cx="4219305" cy="4219305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061848" y="2878060"/>
            <a:ext cx="2779981" cy="2779981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6041759" y="2424478"/>
          <a:ext cx="396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76" name="方程式" r:id="rId13" imgW="190440" imgH="228600" progId="Equation.3">
                  <p:embed/>
                </p:oleObj>
              </mc:Choice>
              <mc:Fallback>
                <p:oleObj name="方程式" r:id="rId13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759" y="2424478"/>
                        <a:ext cx="3968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6033923" y="1747940"/>
          <a:ext cx="449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77" name="方程式" r:id="rId15" imgW="215640" imgH="241200" progId="Equation.3">
                  <p:embed/>
                </p:oleObj>
              </mc:Choice>
              <mc:Fallback>
                <p:oleObj name="方程式" r:id="rId1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923" y="1747940"/>
                        <a:ext cx="449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7306311" y="2460814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78" name="方程式" r:id="rId17" imgW="152280" imgH="215640" progId="Equation.3">
                  <p:embed/>
                </p:oleObj>
              </mc:Choice>
              <mc:Fallback>
                <p:oleObj name="方程式" r:id="rId1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311" y="2460814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/>
          </p:nvPr>
        </p:nvGraphicFramePr>
        <p:xfrm>
          <a:off x="7387647" y="5579360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79" name="方程式" r:id="rId19" imgW="164880" imgH="215640" progId="Equation.3">
                  <p:embed/>
                </p:oleObj>
              </mc:Choice>
              <mc:Fallback>
                <p:oleObj name="方程式" r:id="rId19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647" y="5579360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H="1" flipV="1">
            <a:off x="5388019" y="3362130"/>
            <a:ext cx="1095169" cy="95108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6476883" y="2454684"/>
            <a:ext cx="910764" cy="184703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5723633" y="3930239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0" name="方程式" r:id="rId21" imgW="126720" imgH="177480" progId="Equation.3">
                  <p:embed/>
                </p:oleObj>
              </mc:Choice>
              <mc:Fallback>
                <p:oleObj name="方程式" r:id="rId21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633" y="3930239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/>
          </p:nvPr>
        </p:nvGraphicFramePr>
        <p:xfrm>
          <a:off x="6693595" y="3854039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1" name="方程式" r:id="rId23" imgW="190440" imgH="241200" progId="Equation.3">
                  <p:embed/>
                </p:oleObj>
              </mc:Choice>
              <mc:Fallback>
                <p:oleObj name="方程式" r:id="rId23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595" y="3854039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1952"/>
              </p:ext>
            </p:extLst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2" name="方程式" r:id="rId25" imgW="533160" imgH="253800" progId="Equation.3">
                  <p:embed/>
                </p:oleObj>
              </mc:Choice>
              <mc:Fallback>
                <p:oleObj name="方程式" r:id="rId25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53900"/>
              </p:ext>
            </p:extLst>
          </p:nvPr>
        </p:nvGraphicFramePr>
        <p:xfrm>
          <a:off x="1073635" y="2448727"/>
          <a:ext cx="2857501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3" name="方程式" r:id="rId27" imgW="1371600" imgH="850680" progId="Equation.3">
                  <p:embed/>
                </p:oleObj>
              </mc:Choice>
              <mc:Fallback>
                <p:oleObj name="方程式" r:id="rId27" imgW="13716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635" y="2448727"/>
                        <a:ext cx="2857501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286173"/>
              </p:ext>
            </p:extLst>
          </p:nvPr>
        </p:nvGraphicFramePr>
        <p:xfrm>
          <a:off x="662668" y="4250306"/>
          <a:ext cx="33321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4" name="方程式" r:id="rId29" imgW="1739880" imgH="241200" progId="Equation.3">
                  <p:embed/>
                </p:oleObj>
              </mc:Choice>
              <mc:Fallback>
                <p:oleObj name="方程式" r:id="rId29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68" y="4250306"/>
                        <a:ext cx="33321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文字方塊 44"/>
          <p:cNvSpPr txBox="1"/>
          <p:nvPr/>
        </p:nvSpPr>
        <p:spPr>
          <a:xfrm>
            <a:off x="2413580" y="4827646"/>
            <a:ext cx="166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Low-pass</a:t>
            </a:r>
          </a:p>
          <a:p>
            <a:pPr algn="ctr"/>
            <a:r>
              <a:rPr lang="en-US" altLang="zh-TW" sz="2400" dirty="0" smtClean="0"/>
              <a:t>Notch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09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0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1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020762" y="2872261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5095675" y="5548436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7495"/>
              </p:ext>
            </p:extLst>
          </p:nvPr>
        </p:nvGraphicFramePr>
        <p:xfrm>
          <a:off x="4929379" y="2406039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2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379" y="2406039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07372"/>
              </p:ext>
            </p:extLst>
          </p:nvPr>
        </p:nvGraphicFramePr>
        <p:xfrm>
          <a:off x="4992105" y="5738041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3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105" y="5738041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8138768" y="4711073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8138768" y="3530750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sp>
        <p:nvSpPr>
          <p:cNvPr id="26" name="橢圓 25"/>
          <p:cNvSpPr/>
          <p:nvPr/>
        </p:nvSpPr>
        <p:spPr>
          <a:xfrm>
            <a:off x="4611797" y="2360053"/>
            <a:ext cx="3730171" cy="3730171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46175"/>
              </p:ext>
            </p:extLst>
          </p:nvPr>
        </p:nvGraphicFramePr>
        <p:xfrm>
          <a:off x="5349105" y="1911144"/>
          <a:ext cx="1084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4" name="方程式" r:id="rId12" imgW="520560" imgH="241200" progId="Equation.3">
                  <p:embed/>
                </p:oleObj>
              </mc:Choice>
              <mc:Fallback>
                <p:oleObj name="方程式" r:id="rId12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105" y="1911144"/>
                        <a:ext cx="1084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48070"/>
              </p:ext>
            </p:extLst>
          </p:nvPr>
        </p:nvGraphicFramePr>
        <p:xfrm>
          <a:off x="8183218" y="3070343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5" name="方程式" r:id="rId14" imgW="152280" imgH="215640" progId="Equation.3">
                  <p:embed/>
                </p:oleObj>
              </mc:Choice>
              <mc:Fallback>
                <p:oleObj name="方程式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218" y="3070343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86247"/>
              </p:ext>
            </p:extLst>
          </p:nvPr>
        </p:nvGraphicFramePr>
        <p:xfrm>
          <a:off x="8125190" y="4957057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6" name="方程式" r:id="rId16" imgW="164880" imgH="215640" progId="Equation.3">
                  <p:embed/>
                </p:oleObj>
              </mc:Choice>
              <mc:Fallback>
                <p:oleObj name="方程式" r:id="rId1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5190" y="4957057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H="1" flipV="1">
            <a:off x="5223962" y="3082158"/>
            <a:ext cx="1259227" cy="1231058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6476883" y="3643851"/>
            <a:ext cx="1768782" cy="65786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02164"/>
              </p:ext>
            </p:extLst>
          </p:nvPr>
        </p:nvGraphicFramePr>
        <p:xfrm>
          <a:off x="5890035" y="3961130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7" name="方程式" r:id="rId18" imgW="126720" imgH="177480" progId="Equation.3">
                  <p:embed/>
                </p:oleObj>
              </mc:Choice>
              <mc:Fallback>
                <p:oleObj name="方程式" r:id="rId1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035" y="3961130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596570"/>
              </p:ext>
            </p:extLst>
          </p:nvPr>
        </p:nvGraphicFramePr>
        <p:xfrm>
          <a:off x="7305726" y="3871189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8" name="方程式" r:id="rId20" imgW="190440" imgH="241200" progId="Equation.3">
                  <p:embed/>
                </p:oleObj>
              </mc:Choice>
              <mc:Fallback>
                <p:oleObj name="方程式" r:id="rId20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726" y="3871189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54669"/>
              </p:ext>
            </p:extLst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9" name="方程式" r:id="rId22" imgW="533160" imgH="253800" progId="Equation.3">
                  <p:embed/>
                </p:oleObj>
              </mc:Choice>
              <mc:Fallback>
                <p:oleObj name="方程式" r:id="rId22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46766"/>
              </p:ext>
            </p:extLst>
          </p:nvPr>
        </p:nvGraphicFramePr>
        <p:xfrm>
          <a:off x="1687476" y="2471726"/>
          <a:ext cx="8731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10" name="方程式" r:id="rId24" imgW="419040" imgH="253800" progId="Equation.3">
                  <p:embed/>
                </p:oleObj>
              </mc:Choice>
              <mc:Fallback>
                <p:oleObj name="方程式" r:id="rId24" imgW="419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476" y="2471726"/>
                        <a:ext cx="8731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124034"/>
              </p:ext>
            </p:extLst>
          </p:nvPr>
        </p:nvGraphicFramePr>
        <p:xfrm>
          <a:off x="3365181" y="2471725"/>
          <a:ext cx="10048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11" name="方程式" r:id="rId26" imgW="482400" imgH="253800" progId="Equation.3">
                  <p:embed/>
                </p:oleObj>
              </mc:Choice>
              <mc:Fallback>
                <p:oleObj name="方程式" r:id="rId26" imgW="482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181" y="2471725"/>
                        <a:ext cx="10048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>
            <a:off x="2738216" y="2539461"/>
            <a:ext cx="486524" cy="368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/>
          <p:nvPr/>
        </p:nvCxnSpPr>
        <p:spPr>
          <a:xfrm>
            <a:off x="1411834" y="6146759"/>
            <a:ext cx="105007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V="1">
            <a:off x="2475690" y="5456873"/>
            <a:ext cx="335925" cy="6858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2561197" y="4086768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</a:t>
            </a:r>
            <a:r>
              <a:rPr lang="en-US" altLang="zh-TW" sz="2400" dirty="0" smtClean="0"/>
              <a:t>40dB</a:t>
            </a:r>
            <a:endParaRPr lang="zh-TW" altLang="en-US" sz="2400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661928" y="3923004"/>
            <a:ext cx="85661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2518539" y="3950847"/>
            <a:ext cx="262857" cy="95750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/>
          <p:cNvSpPr/>
          <p:nvPr/>
        </p:nvSpPr>
        <p:spPr>
          <a:xfrm>
            <a:off x="2425252" y="316199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300471"/>
              </p:ext>
            </p:extLst>
          </p:nvPr>
        </p:nvGraphicFramePr>
        <p:xfrm>
          <a:off x="2130824" y="3941832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12" name="方程式" r:id="rId28" imgW="190440" imgH="228600" progId="Equation.3">
                  <p:embed/>
                </p:oleObj>
              </mc:Choice>
              <mc:Fallback>
                <p:oleObj name="方程式" r:id="rId2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824" y="3941832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字方塊 50"/>
          <p:cNvSpPr txBox="1"/>
          <p:nvPr/>
        </p:nvSpPr>
        <p:spPr>
          <a:xfrm>
            <a:off x="2647436" y="5628559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+40dB</a:t>
            </a:r>
            <a:endParaRPr lang="zh-TW" altLang="en-US" sz="2400" dirty="0"/>
          </a:p>
        </p:txBody>
      </p:sp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387863"/>
              </p:ext>
            </p:extLst>
          </p:nvPr>
        </p:nvGraphicFramePr>
        <p:xfrm>
          <a:off x="2127070" y="5612684"/>
          <a:ext cx="4508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13" name="方程式" r:id="rId30" imgW="215640" imgH="253800" progId="Equation.3">
                  <p:embed/>
                </p:oleObj>
              </mc:Choice>
              <mc:Fallback>
                <p:oleObj name="方程式" r:id="rId30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070" y="5612684"/>
                        <a:ext cx="4508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橢圓 52"/>
          <p:cNvSpPr/>
          <p:nvPr/>
        </p:nvSpPr>
        <p:spPr>
          <a:xfrm>
            <a:off x="2441986" y="647271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512295" y="3628949"/>
            <a:ext cx="94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Two poles</a:t>
            </a:r>
            <a:endParaRPr lang="zh-TW" altLang="en-US" sz="2400" b="1" i="1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506615" y="5167256"/>
            <a:ext cx="94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Two zeros</a:t>
            </a:r>
            <a:endParaRPr lang="zh-TW" altLang="en-US" sz="2400" b="1" i="1" dirty="0"/>
          </a:p>
        </p:txBody>
      </p:sp>
      <p:grpSp>
        <p:nvGrpSpPr>
          <p:cNvPr id="66" name="群組 65"/>
          <p:cNvGrpSpPr/>
          <p:nvPr/>
        </p:nvGrpSpPr>
        <p:grpSpPr>
          <a:xfrm>
            <a:off x="2432957" y="3299232"/>
            <a:ext cx="1263639" cy="571957"/>
            <a:chOff x="2432957" y="3299232"/>
            <a:chExt cx="1263639" cy="571957"/>
          </a:xfrm>
        </p:grpSpPr>
        <p:cxnSp>
          <p:nvCxnSpPr>
            <p:cNvPr id="59" name="直線單箭頭接點 58"/>
            <p:cNvCxnSpPr/>
            <p:nvPr/>
          </p:nvCxnSpPr>
          <p:spPr>
            <a:xfrm>
              <a:off x="2462990" y="3299232"/>
              <a:ext cx="0" cy="57195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字方塊 63"/>
            <p:cNvSpPr txBox="1"/>
            <p:nvPr/>
          </p:nvSpPr>
          <p:spPr>
            <a:xfrm>
              <a:off x="2432957" y="3310623"/>
              <a:ext cx="1263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rgbClr val="FF0000"/>
                  </a:solidFill>
                </a:rPr>
                <a:t>Large Q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2493305" y="6130028"/>
            <a:ext cx="1276651" cy="461665"/>
            <a:chOff x="2493305" y="6130028"/>
            <a:chExt cx="1276651" cy="461665"/>
          </a:xfrm>
        </p:grpSpPr>
        <p:cxnSp>
          <p:nvCxnSpPr>
            <p:cNvPr id="61" name="直線單箭頭接點 60"/>
            <p:cNvCxnSpPr/>
            <p:nvPr/>
          </p:nvCxnSpPr>
          <p:spPr>
            <a:xfrm>
              <a:off x="2493305" y="6130028"/>
              <a:ext cx="0" cy="36642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字方塊 64"/>
            <p:cNvSpPr txBox="1"/>
            <p:nvPr/>
          </p:nvSpPr>
          <p:spPr>
            <a:xfrm>
              <a:off x="2506317" y="6130028"/>
              <a:ext cx="1263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rgbClr val="FF0000"/>
                  </a:solidFill>
                </a:rPr>
                <a:t>small Q</a:t>
              </a:r>
              <a:r>
                <a:rPr lang="el-GR" altLang="zh-TW" sz="2400" baseline="-25000" dirty="0" smtClean="0">
                  <a:solidFill>
                    <a:srgbClr val="FF0000"/>
                  </a:solidFill>
                </a:rPr>
                <a:t>β</a:t>
              </a:r>
              <a:endParaRPr lang="zh-TW" altLang="en-US" sz="2400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2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6" grpId="0"/>
      <p:bldP spid="49" grpId="0" animBg="1"/>
      <p:bldP spid="51" grpId="0"/>
      <p:bldP spid="53" grpId="0" animBg="1"/>
      <p:bldP spid="54" grpId="0"/>
      <p:bldP spid="5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71" y="4355305"/>
            <a:ext cx="4498989" cy="25230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8" name="方程式" r:id="rId5" imgW="152280" imgH="139680" progId="Equation.3">
                  <p:embed/>
                </p:oleObj>
              </mc:Choice>
              <mc:Fallback>
                <p:oleObj name="方程式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9" name="方程式" r:id="rId7" imgW="152280" imgH="139680" progId="Equation.3">
                  <p:embed/>
                </p:oleObj>
              </mc:Choice>
              <mc:Fallback>
                <p:oleObj name="方程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020762" y="2872261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5095675" y="5548436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4929379" y="2406039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0" name="方程式" r:id="rId9" imgW="177480" imgH="215640" progId="Equation.3">
                  <p:embed/>
                </p:oleObj>
              </mc:Choice>
              <mc:Fallback>
                <p:oleObj name="方程式" r:id="rId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379" y="2406039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4992105" y="5738041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1" name="方程式" r:id="rId11" imgW="190440" imgH="215640" progId="Equation.3">
                  <p:embed/>
                </p:oleObj>
              </mc:Choice>
              <mc:Fallback>
                <p:oleObj name="方程式" r:id="rId11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105" y="5738041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8138768" y="4711073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8138768" y="3530750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sp>
        <p:nvSpPr>
          <p:cNvPr id="26" name="橢圓 25"/>
          <p:cNvSpPr/>
          <p:nvPr/>
        </p:nvSpPr>
        <p:spPr>
          <a:xfrm>
            <a:off x="4611797" y="2360053"/>
            <a:ext cx="3730171" cy="3730171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5349105" y="1911144"/>
          <a:ext cx="1084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2" name="方程式" r:id="rId13" imgW="520560" imgH="241200" progId="Equation.3">
                  <p:embed/>
                </p:oleObj>
              </mc:Choice>
              <mc:Fallback>
                <p:oleObj name="方程式" r:id="rId13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105" y="1911144"/>
                        <a:ext cx="1084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8183218" y="3070343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3" name="方程式" r:id="rId15" imgW="152280" imgH="215640" progId="Equation.3">
                  <p:embed/>
                </p:oleObj>
              </mc:Choice>
              <mc:Fallback>
                <p:oleObj name="方程式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218" y="3070343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/>
          </p:nvPr>
        </p:nvGraphicFramePr>
        <p:xfrm>
          <a:off x="8125190" y="4957057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4" name="方程式" r:id="rId17" imgW="164880" imgH="215640" progId="Equation.3">
                  <p:embed/>
                </p:oleObj>
              </mc:Choice>
              <mc:Fallback>
                <p:oleObj name="方程式" r:id="rId1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5190" y="4957057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H="1" flipV="1">
            <a:off x="5223962" y="3082158"/>
            <a:ext cx="1259227" cy="1231058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6476883" y="3643851"/>
            <a:ext cx="1768782" cy="65786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5890035" y="3961130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5" name="方程式" r:id="rId19" imgW="126720" imgH="177480" progId="Equation.3">
                  <p:embed/>
                </p:oleObj>
              </mc:Choice>
              <mc:Fallback>
                <p:oleObj name="方程式" r:id="rId1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035" y="3961130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/>
          </p:nvPr>
        </p:nvGraphicFramePr>
        <p:xfrm>
          <a:off x="7305726" y="3871189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6" name="方程式" r:id="rId21" imgW="190440" imgH="241200" progId="Equation.3">
                  <p:embed/>
                </p:oleObj>
              </mc:Choice>
              <mc:Fallback>
                <p:oleObj name="方程式" r:id="rId21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726" y="3871189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/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7" name="方程式" r:id="rId23" imgW="533160" imgH="253800" progId="Equation.3">
                  <p:embed/>
                </p:oleObj>
              </mc:Choice>
              <mc:Fallback>
                <p:oleObj name="方程式" r:id="rId23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/>
          </p:nvPr>
        </p:nvGraphicFramePr>
        <p:xfrm>
          <a:off x="1687476" y="2471726"/>
          <a:ext cx="8731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8" name="方程式" r:id="rId25" imgW="419040" imgH="253800" progId="Equation.3">
                  <p:embed/>
                </p:oleObj>
              </mc:Choice>
              <mc:Fallback>
                <p:oleObj name="方程式" r:id="rId25" imgW="419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476" y="2471726"/>
                        <a:ext cx="8731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/>
          </p:nvPr>
        </p:nvGraphicFramePr>
        <p:xfrm>
          <a:off x="3365181" y="2471725"/>
          <a:ext cx="10048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9" name="方程式" r:id="rId27" imgW="482400" imgH="253800" progId="Equation.3">
                  <p:embed/>
                </p:oleObj>
              </mc:Choice>
              <mc:Fallback>
                <p:oleObj name="方程式" r:id="rId27" imgW="482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181" y="2471725"/>
                        <a:ext cx="10048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>
            <a:off x="2738216" y="2539461"/>
            <a:ext cx="486524" cy="368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19965"/>
              </p:ext>
            </p:extLst>
          </p:nvPr>
        </p:nvGraphicFramePr>
        <p:xfrm>
          <a:off x="1733736" y="3294863"/>
          <a:ext cx="20526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0" name="方程式" r:id="rId29" imgW="1066680" imgH="482400" progId="Equation.3">
                  <p:embed/>
                </p:oleObj>
              </mc:Choice>
              <mc:Fallback>
                <p:oleObj name="方程式" r:id="rId29" imgW="1066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736" y="3294863"/>
                        <a:ext cx="20526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3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84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85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020762" y="2872261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5095675" y="5548436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4929379" y="2406039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86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379" y="2406039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4992105" y="5738041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87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105" y="5738041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6790033" y="5973783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6715581" y="2311194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sp>
        <p:nvSpPr>
          <p:cNvPr id="26" name="橢圓 25"/>
          <p:cNvSpPr/>
          <p:nvPr/>
        </p:nvSpPr>
        <p:spPr>
          <a:xfrm>
            <a:off x="4611797" y="2360053"/>
            <a:ext cx="3730171" cy="3730171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5349105" y="1911144"/>
          <a:ext cx="1084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88" name="方程式" r:id="rId12" imgW="520560" imgH="241200" progId="Equation.3">
                  <p:embed/>
                </p:oleObj>
              </mc:Choice>
              <mc:Fallback>
                <p:oleObj name="方程式" r:id="rId12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105" y="1911144"/>
                        <a:ext cx="1084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02681"/>
              </p:ext>
            </p:extLst>
          </p:nvPr>
        </p:nvGraphicFramePr>
        <p:xfrm>
          <a:off x="6834483" y="2433575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89" name="方程式" r:id="rId14" imgW="152280" imgH="215640" progId="Equation.3">
                  <p:embed/>
                </p:oleObj>
              </mc:Choice>
              <mc:Fallback>
                <p:oleObj name="方程式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483" y="2433575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134500"/>
              </p:ext>
            </p:extLst>
          </p:nvPr>
        </p:nvGraphicFramePr>
        <p:xfrm>
          <a:off x="6874894" y="5547403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0" name="方程式" r:id="rId16" imgW="164880" imgH="215640" progId="Equation.3">
                  <p:embed/>
                </p:oleObj>
              </mc:Choice>
              <mc:Fallback>
                <p:oleObj name="方程式" r:id="rId1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894" y="5547403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H="1" flipV="1">
            <a:off x="5223962" y="3082158"/>
            <a:ext cx="1259227" cy="1231058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6476883" y="2392174"/>
            <a:ext cx="345925" cy="1909541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5890035" y="3961130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1" name="方程式" r:id="rId18" imgW="126720" imgH="177480" progId="Equation.3">
                  <p:embed/>
                </p:oleObj>
              </mc:Choice>
              <mc:Fallback>
                <p:oleObj name="方程式" r:id="rId1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035" y="3961130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51927"/>
              </p:ext>
            </p:extLst>
          </p:nvPr>
        </p:nvGraphicFramePr>
        <p:xfrm>
          <a:off x="6594770" y="3835149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2" name="方程式" r:id="rId20" imgW="190440" imgH="241200" progId="Equation.3">
                  <p:embed/>
                </p:oleObj>
              </mc:Choice>
              <mc:Fallback>
                <p:oleObj name="方程式" r:id="rId20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770" y="3835149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/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3" name="方程式" r:id="rId22" imgW="533160" imgH="253800" progId="Equation.3">
                  <p:embed/>
                </p:oleObj>
              </mc:Choice>
              <mc:Fallback>
                <p:oleObj name="方程式" r:id="rId22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951618"/>
              </p:ext>
            </p:extLst>
          </p:nvPr>
        </p:nvGraphicFramePr>
        <p:xfrm>
          <a:off x="1698913" y="2444254"/>
          <a:ext cx="8731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4" name="方程式" r:id="rId24" imgW="419040" imgH="253800" progId="Equation.3">
                  <p:embed/>
                </p:oleObj>
              </mc:Choice>
              <mc:Fallback>
                <p:oleObj name="方程式" r:id="rId24" imgW="419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913" y="2444254"/>
                        <a:ext cx="8731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452679"/>
              </p:ext>
            </p:extLst>
          </p:nvPr>
        </p:nvGraphicFramePr>
        <p:xfrm>
          <a:off x="3378200" y="2420938"/>
          <a:ext cx="9794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5" name="方程式" r:id="rId26" imgW="469800" imgH="253800" progId="Equation.3">
                  <p:embed/>
                </p:oleObj>
              </mc:Choice>
              <mc:Fallback>
                <p:oleObj name="方程式" r:id="rId26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2420938"/>
                        <a:ext cx="9794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>
            <a:off x="2738216" y="2539461"/>
            <a:ext cx="486524" cy="368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/>
          <p:nvPr/>
        </p:nvCxnSpPr>
        <p:spPr>
          <a:xfrm>
            <a:off x="1735565" y="5564134"/>
            <a:ext cx="8015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V="1">
            <a:off x="2550915" y="4874248"/>
            <a:ext cx="335925" cy="6858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2634834" y="3870304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</a:t>
            </a:r>
            <a:r>
              <a:rPr lang="en-US" altLang="zh-TW" sz="2400" dirty="0" smtClean="0"/>
              <a:t>40dB</a:t>
            </a:r>
            <a:endParaRPr lang="zh-TW" altLang="en-US" sz="2400" dirty="0"/>
          </a:p>
        </p:txBody>
      </p:sp>
      <p:cxnSp>
        <p:nvCxnSpPr>
          <p:cNvPr id="47" name="直線接點 46"/>
          <p:cNvCxnSpPr/>
          <p:nvPr/>
        </p:nvCxnSpPr>
        <p:spPr>
          <a:xfrm>
            <a:off x="1735565" y="3706540"/>
            <a:ext cx="85661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2592176" y="3734383"/>
            <a:ext cx="262857" cy="95750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/>
          <p:cNvSpPr/>
          <p:nvPr/>
        </p:nvSpPr>
        <p:spPr>
          <a:xfrm>
            <a:off x="2495327" y="313554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22893"/>
              </p:ext>
            </p:extLst>
          </p:nvPr>
        </p:nvGraphicFramePr>
        <p:xfrm>
          <a:off x="2204461" y="3725368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6" name="方程式" r:id="rId28" imgW="190440" imgH="228600" progId="Equation.3">
                  <p:embed/>
                </p:oleObj>
              </mc:Choice>
              <mc:Fallback>
                <p:oleObj name="方程式" r:id="rId2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461" y="3725368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字方塊 50"/>
          <p:cNvSpPr txBox="1"/>
          <p:nvPr/>
        </p:nvSpPr>
        <p:spPr>
          <a:xfrm>
            <a:off x="2722661" y="5045934"/>
            <a:ext cx="104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+40dB</a:t>
            </a:r>
            <a:endParaRPr lang="zh-TW" altLang="en-US" sz="2400" dirty="0"/>
          </a:p>
        </p:txBody>
      </p:sp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31508"/>
              </p:ext>
            </p:extLst>
          </p:nvPr>
        </p:nvGraphicFramePr>
        <p:xfrm>
          <a:off x="2202295" y="5030059"/>
          <a:ext cx="4508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7" name="方程式" r:id="rId30" imgW="215640" imgH="253800" progId="Equation.3">
                  <p:embed/>
                </p:oleObj>
              </mc:Choice>
              <mc:Fallback>
                <p:oleObj name="方程式" r:id="rId30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295" y="5030059"/>
                        <a:ext cx="4508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橢圓 52"/>
          <p:cNvSpPr/>
          <p:nvPr/>
        </p:nvSpPr>
        <p:spPr>
          <a:xfrm>
            <a:off x="2517211" y="657589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725389" y="3346944"/>
            <a:ext cx="94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Two poles</a:t>
            </a:r>
            <a:endParaRPr lang="zh-TW" altLang="en-US" sz="2400" b="1" i="1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09729" y="5167096"/>
            <a:ext cx="94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Two zeros</a:t>
            </a:r>
            <a:endParaRPr lang="zh-TW" altLang="en-US" sz="2400" b="1" i="1" dirty="0"/>
          </a:p>
        </p:txBody>
      </p:sp>
      <p:grpSp>
        <p:nvGrpSpPr>
          <p:cNvPr id="66" name="群組 65"/>
          <p:cNvGrpSpPr/>
          <p:nvPr/>
        </p:nvGrpSpPr>
        <p:grpSpPr>
          <a:xfrm>
            <a:off x="2509370" y="3195742"/>
            <a:ext cx="1263639" cy="461665"/>
            <a:chOff x="2435733" y="3412206"/>
            <a:chExt cx="1263639" cy="461665"/>
          </a:xfrm>
        </p:grpSpPr>
        <p:cxnSp>
          <p:nvCxnSpPr>
            <p:cNvPr id="59" name="直線單箭頭接點 58"/>
            <p:cNvCxnSpPr/>
            <p:nvPr/>
          </p:nvCxnSpPr>
          <p:spPr>
            <a:xfrm>
              <a:off x="2462990" y="3448934"/>
              <a:ext cx="0" cy="42225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字方塊 63"/>
            <p:cNvSpPr txBox="1"/>
            <p:nvPr/>
          </p:nvSpPr>
          <p:spPr>
            <a:xfrm>
              <a:off x="2435733" y="3412206"/>
              <a:ext cx="1263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rgbClr val="FF0000"/>
                  </a:solidFill>
                </a:rPr>
                <a:t>small Q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2491994" y="5547403"/>
            <a:ext cx="1489609" cy="1028490"/>
            <a:chOff x="2416769" y="6130028"/>
            <a:chExt cx="1489609" cy="1028490"/>
          </a:xfrm>
        </p:grpSpPr>
        <p:cxnSp>
          <p:nvCxnSpPr>
            <p:cNvPr id="61" name="直線單箭頭接點 60"/>
            <p:cNvCxnSpPr/>
            <p:nvPr/>
          </p:nvCxnSpPr>
          <p:spPr>
            <a:xfrm>
              <a:off x="2493305" y="6130028"/>
              <a:ext cx="0" cy="102849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字方塊 64"/>
            <p:cNvSpPr txBox="1"/>
            <p:nvPr/>
          </p:nvSpPr>
          <p:spPr>
            <a:xfrm>
              <a:off x="2416769" y="6438181"/>
              <a:ext cx="1489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rgbClr val="FF0000"/>
                  </a:solidFill>
                </a:rPr>
                <a:t>Larger Q</a:t>
              </a:r>
              <a:r>
                <a:rPr lang="el-GR" altLang="zh-TW" sz="2400" baseline="-25000" dirty="0" smtClean="0">
                  <a:solidFill>
                    <a:srgbClr val="FF0000"/>
                  </a:solidFill>
                </a:rPr>
                <a:t>β</a:t>
              </a:r>
              <a:endParaRPr lang="zh-TW" altLang="en-US" sz="2400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6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6" grpId="0"/>
      <p:bldP spid="49" grpId="0" animBg="1"/>
      <p:bldP spid="51" grpId="0"/>
      <p:bldP spid="53" grpId="0" animBg="1"/>
      <p:bldP spid="54" grpId="0"/>
      <p:bldP spid="5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12" y="4336138"/>
            <a:ext cx="4387974" cy="23880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0" name="方程式" r:id="rId5" imgW="152280" imgH="139680" progId="Equation.3">
                  <p:embed/>
                </p:oleObj>
              </mc:Choice>
              <mc:Fallback>
                <p:oleObj name="方程式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1" name="方程式" r:id="rId7" imgW="152280" imgH="139680" progId="Equation.3">
                  <p:embed/>
                </p:oleObj>
              </mc:Choice>
              <mc:Fallback>
                <p:oleObj name="方程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020762" y="2872261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5095675" y="5548436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4929379" y="2406039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2" name="方程式" r:id="rId9" imgW="177480" imgH="215640" progId="Equation.3">
                  <p:embed/>
                </p:oleObj>
              </mc:Choice>
              <mc:Fallback>
                <p:oleObj name="方程式" r:id="rId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379" y="2406039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4992105" y="5738041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3" name="方程式" r:id="rId11" imgW="190440" imgH="215640" progId="Equation.3">
                  <p:embed/>
                </p:oleObj>
              </mc:Choice>
              <mc:Fallback>
                <p:oleObj name="方程式" r:id="rId11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105" y="5738041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6790033" y="5973783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6715581" y="2311194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sp>
        <p:nvSpPr>
          <p:cNvPr id="26" name="橢圓 25"/>
          <p:cNvSpPr/>
          <p:nvPr/>
        </p:nvSpPr>
        <p:spPr>
          <a:xfrm>
            <a:off x="4611797" y="2360053"/>
            <a:ext cx="3730171" cy="3730171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5349105" y="1911144"/>
          <a:ext cx="1084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4" name="方程式" r:id="rId13" imgW="520560" imgH="241200" progId="Equation.3">
                  <p:embed/>
                </p:oleObj>
              </mc:Choice>
              <mc:Fallback>
                <p:oleObj name="方程式" r:id="rId13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105" y="1911144"/>
                        <a:ext cx="1084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6834483" y="2433575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5" name="方程式" r:id="rId15" imgW="152280" imgH="215640" progId="Equation.3">
                  <p:embed/>
                </p:oleObj>
              </mc:Choice>
              <mc:Fallback>
                <p:oleObj name="方程式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483" y="2433575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/>
          </p:nvPr>
        </p:nvGraphicFramePr>
        <p:xfrm>
          <a:off x="6874894" y="5547403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6" name="方程式" r:id="rId17" imgW="164880" imgH="215640" progId="Equation.3">
                  <p:embed/>
                </p:oleObj>
              </mc:Choice>
              <mc:Fallback>
                <p:oleObj name="方程式" r:id="rId1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894" y="5547403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H="1" flipV="1">
            <a:off x="5223962" y="3082158"/>
            <a:ext cx="1259227" cy="1231058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6476883" y="2392174"/>
            <a:ext cx="345925" cy="1909541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5890035" y="3961130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7" name="方程式" r:id="rId19" imgW="126720" imgH="177480" progId="Equation.3">
                  <p:embed/>
                </p:oleObj>
              </mc:Choice>
              <mc:Fallback>
                <p:oleObj name="方程式" r:id="rId1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035" y="3961130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/>
          </p:nvPr>
        </p:nvGraphicFramePr>
        <p:xfrm>
          <a:off x="6594770" y="3835149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8" name="方程式" r:id="rId21" imgW="190440" imgH="241200" progId="Equation.3">
                  <p:embed/>
                </p:oleObj>
              </mc:Choice>
              <mc:Fallback>
                <p:oleObj name="方程式" r:id="rId21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770" y="3835149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/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9" name="方程式" r:id="rId23" imgW="533160" imgH="253800" progId="Equation.3">
                  <p:embed/>
                </p:oleObj>
              </mc:Choice>
              <mc:Fallback>
                <p:oleObj name="方程式" r:id="rId23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/>
          </p:nvPr>
        </p:nvGraphicFramePr>
        <p:xfrm>
          <a:off x="1698913" y="2444254"/>
          <a:ext cx="8731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00" name="方程式" r:id="rId25" imgW="419040" imgH="253800" progId="Equation.3">
                  <p:embed/>
                </p:oleObj>
              </mc:Choice>
              <mc:Fallback>
                <p:oleObj name="方程式" r:id="rId25" imgW="419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913" y="2444254"/>
                        <a:ext cx="8731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/>
          </p:nvPr>
        </p:nvGraphicFramePr>
        <p:xfrm>
          <a:off x="3378200" y="2420938"/>
          <a:ext cx="9794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01" name="方程式" r:id="rId27" imgW="469800" imgH="253800" progId="Equation.3">
                  <p:embed/>
                </p:oleObj>
              </mc:Choice>
              <mc:Fallback>
                <p:oleObj name="方程式" r:id="rId27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2420938"/>
                        <a:ext cx="9794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>
            <a:off x="2738216" y="2539461"/>
            <a:ext cx="486524" cy="368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74028"/>
              </p:ext>
            </p:extLst>
          </p:nvPr>
        </p:nvGraphicFramePr>
        <p:xfrm>
          <a:off x="1377331" y="3334468"/>
          <a:ext cx="20526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02" name="方程式" r:id="rId29" imgW="1066680" imgH="482400" progId="Equation.3">
                  <p:embed/>
                </p:oleObj>
              </mc:Choice>
              <mc:Fallback>
                <p:oleObj name="方程式" r:id="rId29" imgW="1066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331" y="3334468"/>
                        <a:ext cx="20526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文字方塊 57"/>
          <p:cNvSpPr txBox="1"/>
          <p:nvPr/>
        </p:nvSpPr>
        <p:spPr>
          <a:xfrm>
            <a:off x="1893572" y="4869278"/>
            <a:ext cx="16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Standard</a:t>
            </a:r>
          </a:p>
          <a:p>
            <a:pPr algn="ctr"/>
            <a:r>
              <a:rPr lang="en-US" altLang="zh-TW" sz="2400" b="1" dirty="0" smtClean="0"/>
              <a:t>Notch</a:t>
            </a:r>
          </a:p>
          <a:p>
            <a:pPr algn="ctr"/>
            <a:r>
              <a:rPr lang="en-US" altLang="zh-TW" sz="2400" b="1" dirty="0" smtClean="0"/>
              <a:t>Filter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08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Filter – Case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143819" y="4313215"/>
            <a:ext cx="49343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483186" y="1753219"/>
            <a:ext cx="0" cy="49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694425" y="435676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2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425" y="435676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532149" y="1703821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3" name="方程式" r:id="rId8" imgW="152280" imgH="139680" progId="Equation.3">
                  <p:embed/>
                </p:oleObj>
              </mc:Choice>
              <mc:Fallback>
                <p:oleObj name="方程式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149" y="1703821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020762" y="2872261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5095675" y="5548436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4929379" y="2406039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4" name="方程式" r:id="rId10" imgW="177480" imgH="215640" progId="Equation.3">
                  <p:embed/>
                </p:oleObj>
              </mc:Choice>
              <mc:Fallback>
                <p:oleObj name="方程式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379" y="2406039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4992105" y="5738041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5" name="方程式" r:id="rId12" imgW="190440" imgH="215640" progId="Equation.3">
                  <p:embed/>
                </p:oleObj>
              </mc:Choice>
              <mc:Fallback>
                <p:oleObj name="方程式" r:id="rId12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105" y="5738041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6380760" y="5985284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6359443" y="2260516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99" y="1522798"/>
            <a:ext cx="385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Case 3: Two poles, Two zeros</a:t>
            </a:r>
          </a:p>
        </p:txBody>
      </p:sp>
      <p:sp>
        <p:nvSpPr>
          <p:cNvPr id="20" name="矩形 19"/>
          <p:cNvSpPr/>
          <p:nvPr/>
        </p:nvSpPr>
        <p:spPr>
          <a:xfrm>
            <a:off x="302799" y="1976282"/>
            <a:ext cx="429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TW" sz="2400" b="1" i="1" u="sng" dirty="0"/>
              <a:t>Case </a:t>
            </a:r>
            <a:r>
              <a:rPr lang="en-US" altLang="zh-TW" sz="2400" b="1" i="1" u="sng" dirty="0" smtClean="0"/>
              <a:t>3-2: </a:t>
            </a:r>
            <a:r>
              <a:rPr lang="en-US" altLang="zh-TW" sz="2400" b="1" i="1" u="sng" dirty="0"/>
              <a:t>Two </a:t>
            </a:r>
            <a:r>
              <a:rPr lang="en-US" altLang="zh-TW" sz="2400" b="1" i="1" u="sng" dirty="0" smtClean="0"/>
              <a:t>Complex zeros</a:t>
            </a:r>
            <a:endParaRPr lang="zh-TW" altLang="en-US" sz="2400" b="1" i="1" u="sng" dirty="0"/>
          </a:p>
        </p:txBody>
      </p:sp>
      <p:sp>
        <p:nvSpPr>
          <p:cNvPr id="26" name="橢圓 25"/>
          <p:cNvSpPr/>
          <p:nvPr/>
        </p:nvSpPr>
        <p:spPr>
          <a:xfrm>
            <a:off x="4611797" y="2360053"/>
            <a:ext cx="3730171" cy="3730171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5349105" y="1911144"/>
          <a:ext cx="1084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6" name="方程式" r:id="rId14" imgW="520560" imgH="241200" progId="Equation.3">
                  <p:embed/>
                </p:oleObj>
              </mc:Choice>
              <mc:Fallback>
                <p:oleObj name="方程式" r:id="rId14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105" y="1911144"/>
                        <a:ext cx="1084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70852"/>
              </p:ext>
            </p:extLst>
          </p:nvPr>
        </p:nvGraphicFramePr>
        <p:xfrm>
          <a:off x="6529811" y="1914173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7" name="方程式" r:id="rId16" imgW="152280" imgH="215640" progId="Equation.3">
                  <p:embed/>
                </p:oleObj>
              </mc:Choice>
              <mc:Fallback>
                <p:oleObj name="方程式" r:id="rId16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811" y="1914173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33718"/>
              </p:ext>
            </p:extLst>
          </p:nvPr>
        </p:nvGraphicFramePr>
        <p:xfrm>
          <a:off x="6491021" y="5571604"/>
          <a:ext cx="344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8" name="方程式" r:id="rId18" imgW="164880" imgH="215640" progId="Equation.3">
                  <p:embed/>
                </p:oleObj>
              </mc:Choice>
              <mc:Fallback>
                <p:oleObj name="方程式" r:id="rId1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021" y="5571604"/>
                        <a:ext cx="344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/>
          <p:nvPr/>
        </p:nvCxnSpPr>
        <p:spPr>
          <a:xfrm flipH="1" flipV="1">
            <a:off x="5223962" y="3082158"/>
            <a:ext cx="1259227" cy="1231058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5890035" y="3961130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9" name="方程式" r:id="rId20" imgW="126720" imgH="177480" progId="Equation.3">
                  <p:embed/>
                </p:oleObj>
              </mc:Choice>
              <mc:Fallback>
                <p:oleObj name="方程式" r:id="rId2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035" y="3961130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84495"/>
              </p:ext>
            </p:extLst>
          </p:nvPr>
        </p:nvGraphicFramePr>
        <p:xfrm>
          <a:off x="6510707" y="3829367"/>
          <a:ext cx="398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0" name="方程式" r:id="rId22" imgW="190440" imgH="241200" progId="Equation.3">
                  <p:embed/>
                </p:oleObj>
              </mc:Choice>
              <mc:Fallback>
                <p:oleObj name="方程式" r:id="rId22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707" y="3829367"/>
                        <a:ext cx="398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/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1" name="方程式" r:id="rId24" imgW="533160" imgH="253800" progId="Equation.3">
                  <p:embed/>
                </p:oleObj>
              </mc:Choice>
              <mc:Fallback>
                <p:oleObj name="方程式" r:id="rId24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372525" y="3119679"/>
            <a:ext cx="2365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the two zeros are on the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axis</a:t>
            </a:r>
            <a:endParaRPr lang="zh-TW" altLang="en-US" sz="2400" dirty="0"/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>
            <p:extLst/>
          </p:nvPr>
        </p:nvGraphicFramePr>
        <p:xfrm>
          <a:off x="383177" y="2431639"/>
          <a:ext cx="1111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2" name="方程式" r:id="rId26" imgW="533160" imgH="253800" progId="Equation.3">
                  <p:embed/>
                </p:oleObj>
              </mc:Choice>
              <mc:Fallback>
                <p:oleObj name="方程式" r:id="rId26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1639"/>
                        <a:ext cx="1111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97537"/>
              </p:ext>
            </p:extLst>
          </p:nvPr>
        </p:nvGraphicFramePr>
        <p:xfrm>
          <a:off x="1698913" y="2444254"/>
          <a:ext cx="8731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3" name="方程式" r:id="rId27" imgW="419040" imgH="253800" progId="Equation.3">
                  <p:embed/>
                </p:oleObj>
              </mc:Choice>
              <mc:Fallback>
                <p:oleObj name="方程式" r:id="rId27" imgW="419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913" y="2444254"/>
                        <a:ext cx="8731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535043"/>
              </p:ext>
            </p:extLst>
          </p:nvPr>
        </p:nvGraphicFramePr>
        <p:xfrm>
          <a:off x="3378200" y="2420938"/>
          <a:ext cx="9794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4" name="方程式" r:id="rId29" imgW="469800" imgH="253800" progId="Equation.3">
                  <p:embed/>
                </p:oleObj>
              </mc:Choice>
              <mc:Fallback>
                <p:oleObj name="方程式" r:id="rId29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2420938"/>
                        <a:ext cx="9794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向右箭號 43"/>
          <p:cNvSpPr/>
          <p:nvPr/>
        </p:nvSpPr>
        <p:spPr>
          <a:xfrm>
            <a:off x="2738216" y="2539461"/>
            <a:ext cx="486524" cy="368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191942"/>
              </p:ext>
            </p:extLst>
          </p:nvPr>
        </p:nvGraphicFramePr>
        <p:xfrm>
          <a:off x="3349844" y="3269774"/>
          <a:ext cx="10318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5" name="方程式" r:id="rId31" imgW="495000" imgH="253800" progId="Equation.3">
                  <p:embed/>
                </p:oleObj>
              </mc:Choice>
              <mc:Fallback>
                <p:oleObj name="方程式" r:id="rId31" imgW="495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844" y="3269774"/>
                        <a:ext cx="10318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255863"/>
              </p:ext>
            </p:extLst>
          </p:nvPr>
        </p:nvGraphicFramePr>
        <p:xfrm>
          <a:off x="220663" y="5153025"/>
          <a:ext cx="25209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6" name="方程式" r:id="rId33" imgW="1371600" imgH="838080" progId="Equation.3">
                  <p:embed/>
                </p:oleObj>
              </mc:Choice>
              <mc:Fallback>
                <p:oleObj name="方程式" r:id="rId33" imgW="13716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5153025"/>
                        <a:ext cx="25209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字方塊 46"/>
          <p:cNvSpPr txBox="1"/>
          <p:nvPr/>
        </p:nvSpPr>
        <p:spPr>
          <a:xfrm>
            <a:off x="360573" y="3914768"/>
            <a:ext cx="351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notch filter will completely block the frequency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0</a:t>
            </a:r>
            <a:endParaRPr lang="zh-TW" altLang="en-US" sz="2400" baseline="-25000" dirty="0"/>
          </a:p>
        </p:txBody>
      </p:sp>
      <p:graphicFrame>
        <p:nvGraphicFramePr>
          <p:cNvPr id="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840763"/>
              </p:ext>
            </p:extLst>
          </p:nvPr>
        </p:nvGraphicFramePr>
        <p:xfrm>
          <a:off x="2767013" y="5489575"/>
          <a:ext cx="197326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7" name="方程式" r:id="rId35" imgW="1041120" imgH="634680" progId="Equation.3">
                  <p:embed/>
                </p:oleObj>
              </mc:Choice>
              <mc:Fallback>
                <p:oleObj name="方程式" r:id="rId35" imgW="10411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5489575"/>
                        <a:ext cx="1973262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向右箭號 48"/>
          <p:cNvSpPr/>
          <p:nvPr/>
        </p:nvSpPr>
        <p:spPr>
          <a:xfrm>
            <a:off x="2738216" y="3341287"/>
            <a:ext cx="486524" cy="368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" name="Mains_hum_60_Hz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228258" y="592748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3807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4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6" grpId="0"/>
      <p:bldP spid="47" grpId="0"/>
      <p:bldP spid="4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Notch Filter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520701"/>
              </p:ext>
            </p:extLst>
          </p:nvPr>
        </p:nvGraphicFramePr>
        <p:xfrm>
          <a:off x="1242219" y="1917929"/>
          <a:ext cx="27305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2" name="方程式" r:id="rId3" imgW="1485720" imgH="838080" progId="Equation.3">
                  <p:embed/>
                </p:oleObj>
              </mc:Choice>
              <mc:Fallback>
                <p:oleObj name="方程式" r:id="rId3" imgW="14857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219" y="1917929"/>
                        <a:ext cx="273050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207427"/>
              </p:ext>
            </p:extLst>
          </p:nvPr>
        </p:nvGraphicFramePr>
        <p:xfrm>
          <a:off x="929480" y="3942219"/>
          <a:ext cx="36639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3" name="方程式" r:id="rId5" imgW="1993680" imgH="1054080" progId="Equation.3">
                  <p:embed/>
                </p:oleObj>
              </mc:Choice>
              <mc:Fallback>
                <p:oleObj name="方程式" r:id="rId5" imgW="199368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480" y="3942219"/>
                        <a:ext cx="366395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513388" y="2039203"/>
            <a:ext cx="2560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extreme value is at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=</a:t>
            </a:r>
            <a:r>
              <a:rPr lang="el-GR" altLang="zh-TW" sz="2400" dirty="0"/>
              <a:t>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0</a:t>
            </a:r>
            <a:endParaRPr lang="zh-TW" altLang="en-US" sz="2400" baseline="-2500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7633"/>
              </p:ext>
            </p:extLst>
          </p:nvPr>
        </p:nvGraphicFramePr>
        <p:xfrm>
          <a:off x="5936457" y="2984500"/>
          <a:ext cx="158591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4" name="方程式" r:id="rId7" imgW="863280" imgH="444240" progId="Equation.3">
                  <p:embed/>
                </p:oleObj>
              </mc:Choice>
              <mc:Fallback>
                <p:oleObj name="方程式" r:id="rId7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457" y="2984500"/>
                        <a:ext cx="158591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31477"/>
              </p:ext>
            </p:extLst>
          </p:nvPr>
        </p:nvGraphicFramePr>
        <p:xfrm>
          <a:off x="5475287" y="4101306"/>
          <a:ext cx="11445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5" name="方程式" r:id="rId9" imgW="622080" imgH="228600" progId="Equation.3">
                  <p:embed/>
                </p:oleObj>
              </mc:Choice>
              <mc:Fallback>
                <p:oleObj name="方程式" r:id="rId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7" y="4101306"/>
                        <a:ext cx="114458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09756"/>
              </p:ext>
            </p:extLst>
          </p:nvPr>
        </p:nvGraphicFramePr>
        <p:xfrm>
          <a:off x="6883400" y="4101306"/>
          <a:ext cx="1190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6" name="方程式" r:id="rId11" imgW="647640" imgH="228600" progId="Equation.3">
                  <p:embed/>
                </p:oleObj>
              </mc:Choice>
              <mc:Fallback>
                <p:oleObj name="方程式" r:id="rId11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4101306"/>
                        <a:ext cx="11906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5294922" y="5049984"/>
            <a:ext cx="317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(Notch filter)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Second-order RLC Filters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16" y="1437911"/>
            <a:ext cx="3371850" cy="20002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5" y="3692636"/>
            <a:ext cx="3371850" cy="2000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202" y="1426587"/>
            <a:ext cx="3371850" cy="20002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202" y="3692636"/>
            <a:ext cx="3371850" cy="2000250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387837"/>
              </p:ext>
            </p:extLst>
          </p:nvPr>
        </p:nvGraphicFramePr>
        <p:xfrm>
          <a:off x="654816" y="2199117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78" name="方程式" r:id="rId4" imgW="190440" imgH="228600" progId="Equation.3">
                  <p:embed/>
                </p:oleObj>
              </mc:Choice>
              <mc:Fallback>
                <p:oleObj name="方程式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16" y="2199117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049650"/>
              </p:ext>
            </p:extLst>
          </p:nvPr>
        </p:nvGraphicFramePr>
        <p:xfrm>
          <a:off x="4786147" y="2187793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79" name="方程式" r:id="rId6" imgW="190440" imgH="228600" progId="Equation.3">
                  <p:embed/>
                </p:oleObj>
              </mc:Choice>
              <mc:Fallback>
                <p:oleObj name="方程式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147" y="2187793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1935"/>
              </p:ext>
            </p:extLst>
          </p:nvPr>
        </p:nvGraphicFramePr>
        <p:xfrm>
          <a:off x="705025" y="4453842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0" name="方程式" r:id="rId7" imgW="190440" imgH="228600" progId="Equation.3">
                  <p:embed/>
                </p:oleObj>
              </mc:Choice>
              <mc:Fallback>
                <p:oleObj name="方程式" r:id="rId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25" y="4453842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560361"/>
              </p:ext>
            </p:extLst>
          </p:nvPr>
        </p:nvGraphicFramePr>
        <p:xfrm>
          <a:off x="4770900" y="4453842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1" name="方程式" r:id="rId8" imgW="190440" imgH="228600" progId="Equation.3">
                  <p:embed/>
                </p:oleObj>
              </mc:Choice>
              <mc:Fallback>
                <p:oleObj name="方程式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900" y="4453842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911646"/>
              </p:ext>
            </p:extLst>
          </p:nvPr>
        </p:nvGraphicFramePr>
        <p:xfrm>
          <a:off x="4145152" y="2220959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2" name="方程式" r:id="rId9" imgW="228600" imgH="228600" progId="Equation.3">
                  <p:embed/>
                </p:oleObj>
              </mc:Choice>
              <mc:Fallback>
                <p:oleObj name="方程式" r:id="rId9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152" y="2220959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630717"/>
              </p:ext>
            </p:extLst>
          </p:nvPr>
        </p:nvGraphicFramePr>
        <p:xfrm>
          <a:off x="7165145" y="985193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3" name="方程式" r:id="rId11" imgW="228600" imgH="228600" progId="Equation.3">
                  <p:embed/>
                </p:oleObj>
              </mc:Choice>
              <mc:Fallback>
                <p:oleObj name="方程式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145" y="985193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070303"/>
              </p:ext>
            </p:extLst>
          </p:nvPr>
        </p:nvGraphicFramePr>
        <p:xfrm>
          <a:off x="1867319" y="3330070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4" name="方程式" r:id="rId12" imgW="228600" imgH="228600" progId="Equation.3">
                  <p:embed/>
                </p:oleObj>
              </mc:Choice>
              <mc:Fallback>
                <p:oleObj name="方程式" r:id="rId12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319" y="3330070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008084"/>
              </p:ext>
            </p:extLst>
          </p:nvPr>
        </p:nvGraphicFramePr>
        <p:xfrm>
          <a:off x="6595554" y="4444815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5" name="方程式" r:id="rId13" imgW="228600" imgH="228600" progId="Equation.3">
                  <p:embed/>
                </p:oleObj>
              </mc:Choice>
              <mc:Fallback>
                <p:oleObj name="方程式" r:id="rId1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554" y="4444815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516230"/>
              </p:ext>
            </p:extLst>
          </p:nvPr>
        </p:nvGraphicFramePr>
        <p:xfrm>
          <a:off x="3995910" y="1914254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6" name="方程式" r:id="rId14" imgW="139680" imgH="139680" progId="Equation.3">
                  <p:embed/>
                </p:oleObj>
              </mc:Choice>
              <mc:Fallback>
                <p:oleObj name="方程式" r:id="rId1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10" y="1914254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509685"/>
              </p:ext>
            </p:extLst>
          </p:nvPr>
        </p:nvGraphicFramePr>
        <p:xfrm>
          <a:off x="4019197" y="2739689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7" name="方程式" r:id="rId16" imgW="126720" imgH="75960" progId="Equation.3">
                  <p:embed/>
                </p:oleObj>
              </mc:Choice>
              <mc:Fallback>
                <p:oleObj name="方程式" r:id="rId16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197" y="2739689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78036"/>
              </p:ext>
            </p:extLst>
          </p:nvPr>
        </p:nvGraphicFramePr>
        <p:xfrm>
          <a:off x="6861618" y="1282490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8" name="方程式" r:id="rId18" imgW="139680" imgH="139680" progId="Equation.3">
                  <p:embed/>
                </p:oleObj>
              </mc:Choice>
              <mc:Fallback>
                <p:oleObj name="方程式" r:id="rId1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618" y="1282490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426622"/>
              </p:ext>
            </p:extLst>
          </p:nvPr>
        </p:nvGraphicFramePr>
        <p:xfrm>
          <a:off x="7550680" y="1398103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9" name="方程式" r:id="rId19" imgW="126720" imgH="75960" progId="Equation.3">
                  <p:embed/>
                </p:oleObj>
              </mc:Choice>
              <mc:Fallback>
                <p:oleObj name="方程式" r:id="rId19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680" y="1398103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804783"/>
              </p:ext>
            </p:extLst>
          </p:nvPr>
        </p:nvGraphicFramePr>
        <p:xfrm>
          <a:off x="1576340" y="3568989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0" name="方程式" r:id="rId20" imgW="139680" imgH="139680" progId="Equation.3">
                  <p:embed/>
                </p:oleObj>
              </mc:Choice>
              <mc:Fallback>
                <p:oleObj name="方程式" r:id="rId2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40" y="3568989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902755"/>
              </p:ext>
            </p:extLst>
          </p:nvPr>
        </p:nvGraphicFramePr>
        <p:xfrm>
          <a:off x="2363818" y="3666692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1" name="方程式" r:id="rId21" imgW="126720" imgH="75960" progId="Equation.3">
                  <p:embed/>
                </p:oleObj>
              </mc:Choice>
              <mc:Fallback>
                <p:oleObj name="方程式" r:id="rId21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818" y="3666692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71490"/>
              </p:ext>
            </p:extLst>
          </p:nvPr>
        </p:nvGraphicFramePr>
        <p:xfrm>
          <a:off x="6673817" y="3923919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2" name="方程式" r:id="rId22" imgW="139680" imgH="139680" progId="Equation.3">
                  <p:embed/>
                </p:oleObj>
              </mc:Choice>
              <mc:Fallback>
                <p:oleObj name="方程式" r:id="rId22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17" y="3923919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18358"/>
              </p:ext>
            </p:extLst>
          </p:nvPr>
        </p:nvGraphicFramePr>
        <p:xfrm>
          <a:off x="6701916" y="5312412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3" name="方程式" r:id="rId23" imgW="126720" imgH="75960" progId="Equation.3">
                  <p:embed/>
                </p:oleObj>
              </mc:Choice>
              <mc:Fallback>
                <p:oleObj name="方程式" r:id="rId23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916" y="5312412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字方塊 39"/>
          <p:cNvSpPr txBox="1"/>
          <p:nvPr/>
        </p:nvSpPr>
        <p:spPr>
          <a:xfrm>
            <a:off x="1764614" y="5844958"/>
            <a:ext cx="6113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RLC</a:t>
            </a:r>
            <a:r>
              <a:rPr lang="zh-TW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</a:rPr>
              <a:t>series circuit can implement high-pass, low-pass, band-pass and notch filter.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0841" y="1556317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898540" y="1479130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40841" y="3755102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C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898540" y="3797723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D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Second-order RLC Filters </a:t>
            </a:r>
            <a:endParaRPr lang="zh-TW" altLang="en-US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20789"/>
              </p:ext>
            </p:extLst>
          </p:nvPr>
        </p:nvGraphicFramePr>
        <p:xfrm>
          <a:off x="7091160" y="1645155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54" name="方程式" r:id="rId3" imgW="228600" imgH="228600" progId="Equation.3">
                  <p:embed/>
                </p:oleObj>
              </mc:Choice>
              <mc:Fallback>
                <p:oleObj name="方程式" r:id="rId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160" y="1645155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1265411" y="4580026"/>
            <a:ext cx="104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DC</a:t>
            </a:r>
            <a:r>
              <a:rPr lang="zh-TW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</a:rPr>
              <a:t>(O)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629644" y="4580026"/>
            <a:ext cx="104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DC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(X)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31" y="2100042"/>
            <a:ext cx="3371850" cy="2000250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217" y="2088718"/>
            <a:ext cx="3371850" cy="2000250"/>
          </a:xfrm>
          <a:prstGeom prst="rect">
            <a:avLst/>
          </a:prstGeom>
        </p:spPr>
      </p:pic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633531"/>
              </p:ext>
            </p:extLst>
          </p:nvPr>
        </p:nvGraphicFramePr>
        <p:xfrm>
          <a:off x="580831" y="2861248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55" name="方程式" r:id="rId6" imgW="190440" imgH="228600" progId="Equation.3">
                  <p:embed/>
                </p:oleObj>
              </mc:Choice>
              <mc:Fallback>
                <p:oleObj name="方程式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31" y="2861248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83571"/>
              </p:ext>
            </p:extLst>
          </p:nvPr>
        </p:nvGraphicFramePr>
        <p:xfrm>
          <a:off x="4712162" y="2849924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56" name="方程式" r:id="rId8" imgW="190440" imgH="228600" progId="Equation.3">
                  <p:embed/>
                </p:oleObj>
              </mc:Choice>
              <mc:Fallback>
                <p:oleObj name="方程式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162" y="2849924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433456"/>
              </p:ext>
            </p:extLst>
          </p:nvPr>
        </p:nvGraphicFramePr>
        <p:xfrm>
          <a:off x="4071167" y="2883090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57" name="方程式" r:id="rId9" imgW="228600" imgH="228600" progId="Equation.3">
                  <p:embed/>
                </p:oleObj>
              </mc:Choice>
              <mc:Fallback>
                <p:oleObj name="方程式" r:id="rId9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67" y="2883090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705439"/>
              </p:ext>
            </p:extLst>
          </p:nvPr>
        </p:nvGraphicFramePr>
        <p:xfrm>
          <a:off x="3921925" y="2576385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58" name="方程式" r:id="rId10" imgW="139680" imgH="139680" progId="Equation.3">
                  <p:embed/>
                </p:oleObj>
              </mc:Choice>
              <mc:Fallback>
                <p:oleObj name="方程式" r:id="rId1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925" y="2576385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57907"/>
              </p:ext>
            </p:extLst>
          </p:nvPr>
        </p:nvGraphicFramePr>
        <p:xfrm>
          <a:off x="3945212" y="3401820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59" name="方程式" r:id="rId12" imgW="126720" imgH="75960" progId="Equation.3">
                  <p:embed/>
                </p:oleObj>
              </mc:Choice>
              <mc:Fallback>
                <p:oleObj name="方程式" r:id="rId12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212" y="3401820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10887"/>
              </p:ext>
            </p:extLst>
          </p:nvPr>
        </p:nvGraphicFramePr>
        <p:xfrm>
          <a:off x="6787633" y="1944621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60" name="方程式" r:id="rId14" imgW="139680" imgH="139680" progId="Equation.3">
                  <p:embed/>
                </p:oleObj>
              </mc:Choice>
              <mc:Fallback>
                <p:oleObj name="方程式" r:id="rId1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633" y="1944621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712016"/>
              </p:ext>
            </p:extLst>
          </p:nvPr>
        </p:nvGraphicFramePr>
        <p:xfrm>
          <a:off x="7476695" y="2060234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61" name="方程式" r:id="rId15" imgW="126720" imgH="75960" progId="Equation.3">
                  <p:embed/>
                </p:oleObj>
              </mc:Choice>
              <mc:Fallback>
                <p:oleObj name="方程式" r:id="rId15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695" y="2060234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接點 24"/>
          <p:cNvCxnSpPr/>
          <p:nvPr/>
        </p:nvCxnSpPr>
        <p:spPr>
          <a:xfrm>
            <a:off x="2830255" y="2287444"/>
            <a:ext cx="6148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950604" y="2276163"/>
            <a:ext cx="6148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706793" y="2929929"/>
            <a:ext cx="462455" cy="4276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7801071" y="2883090"/>
            <a:ext cx="462455" cy="4276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2480890" y="4580026"/>
            <a:ext cx="151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Infinity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(X)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716856" y="4580026"/>
            <a:ext cx="151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Infinity</a:t>
            </a:r>
            <a:r>
              <a:rPr lang="zh-TW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</a:rPr>
              <a:t>(O)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403072" y="5474924"/>
            <a:ext cx="236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Low-pass Filter</a:t>
            </a:r>
            <a:endParaRPr lang="zh-TW" altLang="en-US" sz="2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5680780" y="5532749"/>
            <a:ext cx="236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High-pass Filter</a:t>
            </a:r>
            <a:endParaRPr lang="zh-TW" altLang="en-US" sz="2400" dirty="0"/>
          </a:p>
        </p:txBody>
      </p:sp>
      <p:cxnSp>
        <p:nvCxnSpPr>
          <p:cNvPr id="51" name="直線接點 50"/>
          <p:cNvCxnSpPr/>
          <p:nvPr/>
        </p:nvCxnSpPr>
        <p:spPr>
          <a:xfrm rot="5400000">
            <a:off x="3616102" y="3080892"/>
            <a:ext cx="6148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2964819" y="2073042"/>
            <a:ext cx="462455" cy="4276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7056053" y="2038202"/>
            <a:ext cx="462455" cy="4276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rot="5400000">
            <a:off x="7734745" y="3117886"/>
            <a:ext cx="6148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721150" y="2228686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878849" y="2151499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Textbook: Chapter 11.2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118803" y="2727849"/>
            <a:ext cx="3418162" cy="2738294"/>
            <a:chOff x="1289814" y="4325990"/>
            <a:chExt cx="3418162" cy="2738294"/>
          </a:xfrm>
        </p:grpSpPr>
        <p:sp>
          <p:nvSpPr>
            <p:cNvPr id="5" name="矩形 4"/>
            <p:cNvSpPr/>
            <p:nvPr/>
          </p:nvSpPr>
          <p:spPr>
            <a:xfrm>
              <a:off x="1289814" y="4325990"/>
              <a:ext cx="3418162" cy="273829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376524" y="4332588"/>
              <a:ext cx="3244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</a:rPr>
                <a:t>Second-order Filter</a:t>
              </a:r>
              <a:endParaRPr lang="zh-TW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930854" y="3257667"/>
            <a:ext cx="1450428" cy="93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Highpass</a:t>
            </a:r>
            <a:endParaRPr lang="en-US" altLang="zh-TW" sz="2400" dirty="0"/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297152" y="3257667"/>
            <a:ext cx="1450428" cy="93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Lowpass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930854" y="4378429"/>
            <a:ext cx="1450428" cy="93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Notch</a:t>
            </a:r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297152" y="4376822"/>
            <a:ext cx="1450428" cy="93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Bandpss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869203" y="3311454"/>
            <a:ext cx="3418162" cy="1636731"/>
            <a:chOff x="1289814" y="4325990"/>
            <a:chExt cx="3418162" cy="1636731"/>
          </a:xfrm>
        </p:grpSpPr>
        <p:sp>
          <p:nvSpPr>
            <p:cNvPr id="12" name="矩形 11"/>
            <p:cNvSpPr/>
            <p:nvPr/>
          </p:nvSpPr>
          <p:spPr>
            <a:xfrm>
              <a:off x="1289814" y="4325990"/>
              <a:ext cx="3418162" cy="16367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41583" y="4332588"/>
              <a:ext cx="2720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</a:rPr>
                <a:t>First-order Filters</a:t>
              </a:r>
              <a:endParaRPr lang="zh-TW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681254" y="3841272"/>
            <a:ext cx="1450428" cy="9301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Highpass</a:t>
            </a:r>
            <a:endParaRPr lang="en-US" altLang="zh-TW" sz="2400" dirty="0"/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1047552" y="3841272"/>
            <a:ext cx="1450428" cy="9301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Lowpass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  <p:sp>
        <p:nvSpPr>
          <p:cNvPr id="18" name="向右箭號 17"/>
          <p:cNvSpPr/>
          <p:nvPr/>
        </p:nvSpPr>
        <p:spPr>
          <a:xfrm>
            <a:off x="4370978" y="3759717"/>
            <a:ext cx="714941" cy="7845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2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RLC Filters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28" y="1822916"/>
            <a:ext cx="3371850" cy="2000250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36192"/>
              </p:ext>
            </p:extLst>
          </p:nvPr>
        </p:nvGraphicFramePr>
        <p:xfrm>
          <a:off x="1166828" y="2584122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9" name="方程式" r:id="rId4" imgW="190440" imgH="228600" progId="Equation.3">
                  <p:embed/>
                </p:oleObj>
              </mc:Choice>
              <mc:Fallback>
                <p:oleObj name="方程式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28" y="2584122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73593"/>
              </p:ext>
            </p:extLst>
          </p:nvPr>
        </p:nvGraphicFramePr>
        <p:xfrm>
          <a:off x="2329122" y="1460350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0" name="方程式" r:id="rId6" imgW="228600" imgH="228600" progId="Equation.3">
                  <p:embed/>
                </p:oleObj>
              </mc:Choice>
              <mc:Fallback>
                <p:oleObj name="方程式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122" y="1460350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90314"/>
              </p:ext>
            </p:extLst>
          </p:nvPr>
        </p:nvGraphicFramePr>
        <p:xfrm>
          <a:off x="2038143" y="1699269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1" name="方程式" r:id="rId8" imgW="139680" imgH="139680" progId="Equation.3">
                  <p:embed/>
                </p:oleObj>
              </mc:Choice>
              <mc:Fallback>
                <p:oleObj name="方程式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143" y="1699269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47528"/>
              </p:ext>
            </p:extLst>
          </p:nvPr>
        </p:nvGraphicFramePr>
        <p:xfrm>
          <a:off x="2825621" y="1796972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2" name="方程式" r:id="rId10" imgW="126720" imgH="75960" progId="Equation.3">
                  <p:embed/>
                </p:oleObj>
              </mc:Choice>
              <mc:Fallback>
                <p:oleObj name="方程式" r:id="rId1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621" y="1796972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07876"/>
              </p:ext>
            </p:extLst>
          </p:nvPr>
        </p:nvGraphicFramePr>
        <p:xfrm>
          <a:off x="712102" y="4396033"/>
          <a:ext cx="2845485" cy="134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3" name="方程式" r:id="rId12" imgW="1231560" imgH="583920" progId="Equation.3">
                  <p:embed/>
                </p:oleObj>
              </mc:Choice>
              <mc:Fallback>
                <p:oleObj name="方程式" r:id="rId12" imgW="12315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02" y="4396033"/>
                        <a:ext cx="2845485" cy="1349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07697"/>
              </p:ext>
            </p:extLst>
          </p:nvPr>
        </p:nvGraphicFramePr>
        <p:xfrm>
          <a:off x="3557587" y="4396033"/>
          <a:ext cx="25225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4" name="方程式" r:id="rId14" imgW="1091880" imgH="393480" progId="Equation.3">
                  <p:embed/>
                </p:oleObj>
              </mc:Choice>
              <mc:Fallback>
                <p:oleObj name="方程式" r:id="rId14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7" y="4396033"/>
                        <a:ext cx="2522538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02347"/>
              </p:ext>
            </p:extLst>
          </p:nvPr>
        </p:nvGraphicFramePr>
        <p:xfrm>
          <a:off x="6080125" y="3970582"/>
          <a:ext cx="243522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5" name="方程式" r:id="rId16" imgW="1054080" imgH="761760" progId="Equation.3">
                  <p:embed/>
                </p:oleObj>
              </mc:Choice>
              <mc:Fallback>
                <p:oleObj name="方程式" r:id="rId16" imgW="10540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3970582"/>
                        <a:ext cx="2435225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群組 31"/>
          <p:cNvGrpSpPr/>
          <p:nvPr/>
        </p:nvGrpSpPr>
        <p:grpSpPr>
          <a:xfrm>
            <a:off x="5261606" y="1558671"/>
            <a:ext cx="2514102" cy="2425592"/>
            <a:chOff x="5596759" y="1552286"/>
            <a:chExt cx="2514102" cy="2425592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5596759" y="2816656"/>
              <a:ext cx="25141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V="1">
              <a:off x="7046916" y="1647696"/>
              <a:ext cx="0" cy="22525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770460"/>
                </p:ext>
              </p:extLst>
            </p:nvPr>
          </p:nvGraphicFramePr>
          <p:xfrm>
            <a:off x="7762572" y="2973728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26" name="方程式" r:id="rId18" imgW="152280" imgH="139680" progId="Equation.3">
                    <p:embed/>
                  </p:oleObj>
                </mc:Choice>
                <mc:Fallback>
                  <p:oleObj name="方程式" r:id="rId18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2572" y="2973728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9442952"/>
                </p:ext>
              </p:extLst>
            </p:nvPr>
          </p:nvGraphicFramePr>
          <p:xfrm>
            <a:off x="7130597" y="1552286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27" name="方程式" r:id="rId20" imgW="152280" imgH="139680" progId="Equation.3">
                    <p:embed/>
                  </p:oleObj>
                </mc:Choice>
                <mc:Fallback>
                  <p:oleObj name="方程式" r:id="rId20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0597" y="1552286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群組 15"/>
            <p:cNvGrpSpPr/>
            <p:nvPr/>
          </p:nvGrpSpPr>
          <p:grpSpPr>
            <a:xfrm>
              <a:off x="6229661" y="1909586"/>
              <a:ext cx="203200" cy="203200"/>
              <a:chOff x="2065867" y="3437467"/>
              <a:chExt cx="203200" cy="203200"/>
            </a:xfrm>
          </p:grpSpPr>
          <p:cxnSp>
            <p:nvCxnSpPr>
              <p:cNvPr id="17" name="直線接點 16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群組 18"/>
            <p:cNvGrpSpPr/>
            <p:nvPr/>
          </p:nvGrpSpPr>
          <p:grpSpPr>
            <a:xfrm>
              <a:off x="6247643" y="3337423"/>
              <a:ext cx="203200" cy="203200"/>
              <a:chOff x="2065867" y="3437467"/>
              <a:chExt cx="203200" cy="203200"/>
            </a:xfrm>
          </p:grpSpPr>
          <p:cxnSp>
            <p:nvCxnSpPr>
              <p:cNvPr id="20" name="直線接點 19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433244"/>
                </p:ext>
              </p:extLst>
            </p:nvPr>
          </p:nvGraphicFramePr>
          <p:xfrm>
            <a:off x="6160168" y="2105863"/>
            <a:ext cx="3714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28" name="方程式" r:id="rId22" imgW="177480" imgH="215640" progId="Equation.3">
                    <p:embed/>
                  </p:oleObj>
                </mc:Choice>
                <mc:Fallback>
                  <p:oleObj name="方程式" r:id="rId22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0168" y="2105863"/>
                          <a:ext cx="3714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65428"/>
                </p:ext>
              </p:extLst>
            </p:nvPr>
          </p:nvGraphicFramePr>
          <p:xfrm>
            <a:off x="6144073" y="3527028"/>
            <a:ext cx="3968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29" name="方程式" r:id="rId24" imgW="190440" imgH="215640" progId="Equation.3">
                    <p:embed/>
                  </p:oleObj>
                </mc:Choice>
                <mc:Fallback>
                  <p:oleObj name="方程式" r:id="rId24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4073" y="3527028"/>
                          <a:ext cx="3968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橢圓 23"/>
            <p:cNvSpPr/>
            <p:nvPr/>
          </p:nvSpPr>
          <p:spPr>
            <a:xfrm>
              <a:off x="6947309" y="2713092"/>
              <a:ext cx="203200" cy="20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3276266"/>
                </p:ext>
              </p:extLst>
            </p:nvPr>
          </p:nvGraphicFramePr>
          <p:xfrm>
            <a:off x="7078876" y="2844614"/>
            <a:ext cx="319087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30" name="方程式" r:id="rId26" imgW="152280" imgH="215640" progId="Equation.3">
                    <p:embed/>
                  </p:oleObj>
                </mc:Choice>
                <mc:Fallback>
                  <p:oleObj name="方程式" r:id="rId26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8876" y="2844614"/>
                          <a:ext cx="319087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文字方塊 33"/>
          <p:cNvSpPr txBox="1"/>
          <p:nvPr/>
        </p:nvSpPr>
        <p:spPr>
          <a:xfrm>
            <a:off x="3386450" y="6066845"/>
            <a:ext cx="260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Band-pass Filter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021078" y="1919612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Second-order RLC Filters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– Band-pass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11" y="2053255"/>
            <a:ext cx="3371850" cy="2000250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559411" y="2814461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3" name="方程式" r:id="rId4" imgW="190440" imgH="228600" progId="Equation.3">
                  <p:embed/>
                </p:oleObj>
              </mc:Choice>
              <mc:Fallback>
                <p:oleObj name="方程式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11" y="2814461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1721705" y="1690689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4" name="方程式" r:id="rId6" imgW="228600" imgH="228600" progId="Equation.3">
                  <p:embed/>
                </p:oleObj>
              </mc:Choice>
              <mc:Fallback>
                <p:oleObj name="方程式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705" y="1690689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1430726" y="1929608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5" name="方程式" r:id="rId8" imgW="139680" imgH="139680" progId="Equation.3">
                  <p:embed/>
                </p:oleObj>
              </mc:Choice>
              <mc:Fallback>
                <p:oleObj name="方程式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726" y="1929608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2218204" y="2027311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6" name="方程式" r:id="rId10" imgW="126720" imgH="75960" progId="Equation.3">
                  <p:embed/>
                </p:oleObj>
              </mc:Choice>
              <mc:Fallback>
                <p:oleObj name="方程式" r:id="rId1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204" y="2027311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719669"/>
              </p:ext>
            </p:extLst>
          </p:nvPr>
        </p:nvGraphicFramePr>
        <p:xfrm>
          <a:off x="751811" y="4079449"/>
          <a:ext cx="31400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7" name="方程式" r:id="rId12" imgW="1358640" imgH="761760" progId="Equation.3">
                  <p:embed/>
                </p:oleObj>
              </mc:Choice>
              <mc:Fallback>
                <p:oleObj name="方程式" r:id="rId12" imgW="13586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11" y="4079449"/>
                        <a:ext cx="3140075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單箭頭接點 13"/>
          <p:cNvCxnSpPr/>
          <p:nvPr/>
        </p:nvCxnSpPr>
        <p:spPr>
          <a:xfrm flipV="1">
            <a:off x="4119203" y="2316263"/>
            <a:ext cx="1055099" cy="612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/>
          <p:cNvGrpSpPr/>
          <p:nvPr/>
        </p:nvGrpSpPr>
        <p:grpSpPr>
          <a:xfrm>
            <a:off x="5326460" y="1614908"/>
            <a:ext cx="2504841" cy="1805544"/>
            <a:chOff x="5342116" y="1608361"/>
            <a:chExt cx="2504841" cy="1805544"/>
          </a:xfrm>
        </p:grpSpPr>
        <p:pic>
          <p:nvPicPr>
            <p:cNvPr id="12" name="Picture 8" descr="http://ipoint-tech.com/wp-content/uploads/2014/09/tuning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116" y="1608361"/>
              <a:ext cx="2504841" cy="140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5572367" y="2952240"/>
              <a:ext cx="2044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40pF to 360pF</a:t>
              </a:r>
              <a:endParaRPr lang="zh-TW" altLang="en-US" sz="2400" dirty="0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4843476" y="3479900"/>
            <a:ext cx="3470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L=240</a:t>
            </a:r>
            <a:r>
              <a:rPr lang="el-GR" altLang="zh-TW" sz="2400" dirty="0" smtClean="0"/>
              <a:t>μ</a:t>
            </a:r>
            <a:r>
              <a:rPr lang="en-US" altLang="zh-TW" sz="2400" dirty="0" smtClean="0"/>
              <a:t>H, R=12</a:t>
            </a:r>
            <a:r>
              <a:rPr lang="el-GR" altLang="zh-TW" sz="2400" dirty="0" smtClean="0"/>
              <a:t>Ω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119203" y="4173966"/>
            <a:ext cx="234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F</a:t>
            </a:r>
            <a:r>
              <a:rPr lang="en-US" altLang="zh-TW" sz="2400" b="1" dirty="0" smtClean="0"/>
              <a:t>requency range</a:t>
            </a:r>
            <a:endParaRPr lang="zh-TW" altLang="en-US" sz="2400" b="1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48915"/>
              </p:ext>
            </p:extLst>
          </p:nvPr>
        </p:nvGraphicFramePr>
        <p:xfrm>
          <a:off x="6598923" y="4531814"/>
          <a:ext cx="18192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8" name="方程式" r:id="rId15" imgW="787320" imgH="253800" progId="Equation.3">
                  <p:embed/>
                </p:oleObj>
              </mc:Choice>
              <mc:Fallback>
                <p:oleObj name="方程式" r:id="rId15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923" y="4531814"/>
                        <a:ext cx="18192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4249260" y="4604729"/>
            <a:ext cx="234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Center frequency: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766718" y="6105951"/>
            <a:ext cx="234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Max: 1.6MHz</a:t>
            </a:r>
            <a:endParaRPr lang="zh-TW" altLang="en-US" sz="2400" dirty="0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274118"/>
              </p:ext>
            </p:extLst>
          </p:nvPr>
        </p:nvGraphicFramePr>
        <p:xfrm>
          <a:off x="5884175" y="5119189"/>
          <a:ext cx="29940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9" name="方程式" r:id="rId17" imgW="1295280" imgH="393480" progId="Equation.3">
                  <p:embed/>
                </p:oleObj>
              </mc:Choice>
              <mc:Fallback>
                <p:oleObj name="方程式" r:id="rId17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175" y="5119189"/>
                        <a:ext cx="299402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6743053" y="6085294"/>
            <a:ext cx="234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min: 0.54MHz</a:t>
            </a:r>
            <a:endParaRPr lang="zh-TW" altLang="en-US" sz="2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3262947" y="4959717"/>
            <a:ext cx="526311" cy="1377066"/>
            <a:chOff x="3262947" y="4959717"/>
            <a:chExt cx="526311" cy="1377066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537387"/>
                </p:ext>
              </p:extLst>
            </p:nvPr>
          </p:nvGraphicFramePr>
          <p:xfrm>
            <a:off x="3308651" y="5779570"/>
            <a:ext cx="469900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690" name="方程式" r:id="rId19" imgW="203040" imgH="241200" progId="Equation.3">
                    <p:embed/>
                  </p:oleObj>
                </mc:Choice>
                <mc:Fallback>
                  <p:oleObj name="方程式" r:id="rId19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651" y="5779570"/>
                          <a:ext cx="469900" cy="557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3262947" y="4959717"/>
              <a:ext cx="526311" cy="8219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531604" y="5017993"/>
            <a:ext cx="528638" cy="1723773"/>
            <a:chOff x="2531604" y="5017993"/>
            <a:chExt cx="528638" cy="1723773"/>
          </a:xfrm>
        </p:grpSpPr>
        <p:graphicFrame>
          <p:nvGraphicFramePr>
            <p:cNvPr id="2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6109738"/>
                </p:ext>
              </p:extLst>
            </p:nvPr>
          </p:nvGraphicFramePr>
          <p:xfrm>
            <a:off x="2531604" y="5771804"/>
            <a:ext cx="528638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691" name="方程式" r:id="rId21" imgW="228600" imgH="419040" progId="Equation.3">
                    <p:embed/>
                  </p:oleObj>
                </mc:Choice>
                <mc:Fallback>
                  <p:oleObj name="方程式" r:id="rId21" imgW="228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1604" y="5771804"/>
                          <a:ext cx="528638" cy="969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矩形 28"/>
            <p:cNvSpPr/>
            <p:nvPr/>
          </p:nvSpPr>
          <p:spPr>
            <a:xfrm>
              <a:off x="2612432" y="5017993"/>
              <a:ext cx="338846" cy="8219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652424" y="2016659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Second-order RLC Filters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– Band-pass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11" y="2053255"/>
            <a:ext cx="3371850" cy="2000250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85768"/>
              </p:ext>
            </p:extLst>
          </p:nvPr>
        </p:nvGraphicFramePr>
        <p:xfrm>
          <a:off x="559411" y="2814461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0" name="方程式" r:id="rId4" imgW="190440" imgH="228600" progId="Equation.3">
                  <p:embed/>
                </p:oleObj>
              </mc:Choice>
              <mc:Fallback>
                <p:oleObj name="方程式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11" y="2814461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94788"/>
              </p:ext>
            </p:extLst>
          </p:nvPr>
        </p:nvGraphicFramePr>
        <p:xfrm>
          <a:off x="1721705" y="1690689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1" name="方程式" r:id="rId6" imgW="228600" imgH="228600" progId="Equation.3">
                  <p:embed/>
                </p:oleObj>
              </mc:Choice>
              <mc:Fallback>
                <p:oleObj name="方程式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705" y="1690689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2397"/>
              </p:ext>
            </p:extLst>
          </p:nvPr>
        </p:nvGraphicFramePr>
        <p:xfrm>
          <a:off x="1430726" y="1929608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2" name="方程式" r:id="rId8" imgW="139680" imgH="139680" progId="Equation.3">
                  <p:embed/>
                </p:oleObj>
              </mc:Choice>
              <mc:Fallback>
                <p:oleObj name="方程式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726" y="1929608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20349"/>
              </p:ext>
            </p:extLst>
          </p:nvPr>
        </p:nvGraphicFramePr>
        <p:xfrm>
          <a:off x="2218204" y="2027311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3" name="方程式" r:id="rId10" imgW="126720" imgH="75960" progId="Equation.3">
                  <p:embed/>
                </p:oleObj>
              </mc:Choice>
              <mc:Fallback>
                <p:oleObj name="方程式" r:id="rId1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204" y="2027311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單箭頭接點 13"/>
          <p:cNvCxnSpPr/>
          <p:nvPr/>
        </p:nvCxnSpPr>
        <p:spPr>
          <a:xfrm flipV="1">
            <a:off x="4119203" y="2316263"/>
            <a:ext cx="1055099" cy="612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/>
          <p:cNvGrpSpPr/>
          <p:nvPr/>
        </p:nvGrpSpPr>
        <p:grpSpPr>
          <a:xfrm>
            <a:off x="5326460" y="1614908"/>
            <a:ext cx="2504841" cy="1805544"/>
            <a:chOff x="5342116" y="1608361"/>
            <a:chExt cx="2504841" cy="1805544"/>
          </a:xfrm>
        </p:grpSpPr>
        <p:pic>
          <p:nvPicPr>
            <p:cNvPr id="12" name="Picture 8" descr="http://ipoint-tech.com/wp-content/uploads/2014/09/tuning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116" y="1608361"/>
              <a:ext cx="2504841" cy="140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5572367" y="2952240"/>
              <a:ext cx="2044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40pF to 360pF</a:t>
              </a:r>
              <a:endParaRPr lang="zh-TW" altLang="en-US" sz="2400" dirty="0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4843476" y="3479900"/>
            <a:ext cx="3470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L=240</a:t>
            </a:r>
            <a:r>
              <a:rPr lang="el-GR" altLang="zh-TW" sz="2400" dirty="0" smtClean="0"/>
              <a:t>μ</a:t>
            </a:r>
            <a:r>
              <a:rPr lang="en-US" altLang="zh-TW" sz="2400" dirty="0" smtClean="0"/>
              <a:t>H, R=12</a:t>
            </a:r>
            <a:r>
              <a:rPr lang="el-GR" altLang="zh-TW" sz="2400" dirty="0" smtClean="0"/>
              <a:t>Ω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155913" y="3941085"/>
            <a:ext cx="234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F</a:t>
            </a:r>
            <a:r>
              <a:rPr lang="en-US" altLang="zh-TW" sz="2400" b="1" dirty="0" smtClean="0"/>
              <a:t>requency range</a:t>
            </a:r>
            <a:endParaRPr lang="zh-TW" altLang="en-US" sz="2400" b="1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090227"/>
              </p:ext>
            </p:extLst>
          </p:nvPr>
        </p:nvGraphicFramePr>
        <p:xfrm>
          <a:off x="4484667" y="4440639"/>
          <a:ext cx="18192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4" name="方程式" r:id="rId13" imgW="787320" imgH="253800" progId="Equation.3">
                  <p:embed/>
                </p:oleObj>
              </mc:Choice>
              <mc:Fallback>
                <p:oleObj name="方程式" r:id="rId13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67" y="4440639"/>
                        <a:ext cx="18192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6497006" y="3958489"/>
            <a:ext cx="332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0.54MHz ~ 1.6MHz</a:t>
            </a:r>
            <a:endParaRPr lang="zh-TW" altLang="en-US" sz="2400" dirty="0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34760"/>
              </p:ext>
            </p:extLst>
          </p:nvPr>
        </p:nvGraphicFramePr>
        <p:xfrm>
          <a:off x="6578880" y="4470007"/>
          <a:ext cx="18494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5" name="方程式" r:id="rId15" imgW="799920" imgH="228600" progId="Equation.3">
                  <p:embed/>
                </p:oleObj>
              </mc:Choice>
              <mc:Fallback>
                <p:oleObj name="方程式" r:id="rId15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880" y="4470007"/>
                        <a:ext cx="18494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521293"/>
              </p:ext>
            </p:extLst>
          </p:nvPr>
        </p:nvGraphicFramePr>
        <p:xfrm>
          <a:off x="4878431" y="5144506"/>
          <a:ext cx="13493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6" name="方程式" r:id="rId17" imgW="583920" imgH="393480" progId="Equation.3">
                  <p:embed/>
                </p:oleObj>
              </mc:Choice>
              <mc:Fallback>
                <p:oleObj name="方程式" r:id="rId17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431" y="5144506"/>
                        <a:ext cx="13493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844527"/>
              </p:ext>
            </p:extLst>
          </p:nvPr>
        </p:nvGraphicFramePr>
        <p:xfrm>
          <a:off x="6578880" y="5040691"/>
          <a:ext cx="164306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7" name="方程式" r:id="rId19" imgW="711000" imgH="444240" progId="Equation.3">
                  <p:embed/>
                </p:oleObj>
              </mc:Choice>
              <mc:Fallback>
                <p:oleObj name="方程式" r:id="rId19" imgW="711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880" y="5040691"/>
                        <a:ext cx="1643063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4878431" y="6187671"/>
            <a:ext cx="332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Q is 68 to 204.</a:t>
            </a:r>
            <a:endParaRPr lang="zh-TW" altLang="en-US" sz="2400" dirty="0"/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2629"/>
              </p:ext>
            </p:extLst>
          </p:nvPr>
        </p:nvGraphicFramePr>
        <p:xfrm>
          <a:off x="751811" y="4079449"/>
          <a:ext cx="31400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8" name="方程式" r:id="rId21" imgW="1358640" imgH="761760" progId="Equation.3">
                  <p:embed/>
                </p:oleObj>
              </mc:Choice>
              <mc:Fallback>
                <p:oleObj name="方程式" r:id="rId21" imgW="13586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11" y="4079449"/>
                        <a:ext cx="3140075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32"/>
          <p:cNvGrpSpPr/>
          <p:nvPr/>
        </p:nvGrpSpPr>
        <p:grpSpPr>
          <a:xfrm>
            <a:off x="3262947" y="4959717"/>
            <a:ext cx="526311" cy="1377066"/>
            <a:chOff x="3262947" y="4959717"/>
            <a:chExt cx="526311" cy="1377066"/>
          </a:xfrm>
        </p:grpSpPr>
        <p:graphicFrame>
          <p:nvGraphicFramePr>
            <p:cNvPr id="3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9675463"/>
                </p:ext>
              </p:extLst>
            </p:nvPr>
          </p:nvGraphicFramePr>
          <p:xfrm>
            <a:off x="3308651" y="5779570"/>
            <a:ext cx="469900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99" name="方程式" r:id="rId23" imgW="203040" imgH="241200" progId="Equation.3">
                    <p:embed/>
                  </p:oleObj>
                </mc:Choice>
                <mc:Fallback>
                  <p:oleObj name="方程式" r:id="rId23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651" y="5779570"/>
                          <a:ext cx="469900" cy="557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矩形 34"/>
            <p:cNvSpPr/>
            <p:nvPr/>
          </p:nvSpPr>
          <p:spPr>
            <a:xfrm>
              <a:off x="3262947" y="4959717"/>
              <a:ext cx="526311" cy="8219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2531604" y="5017993"/>
            <a:ext cx="528638" cy="1723773"/>
            <a:chOff x="2531604" y="5017993"/>
            <a:chExt cx="528638" cy="1723773"/>
          </a:xfrm>
        </p:grpSpPr>
        <p:graphicFrame>
          <p:nvGraphicFramePr>
            <p:cNvPr id="3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1906616"/>
                </p:ext>
              </p:extLst>
            </p:nvPr>
          </p:nvGraphicFramePr>
          <p:xfrm>
            <a:off x="2531604" y="5771804"/>
            <a:ext cx="528638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800" name="方程式" r:id="rId25" imgW="228600" imgH="419040" progId="Equation.3">
                    <p:embed/>
                  </p:oleObj>
                </mc:Choice>
                <mc:Fallback>
                  <p:oleObj name="方程式" r:id="rId25" imgW="228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1604" y="5771804"/>
                          <a:ext cx="528638" cy="969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矩形 37"/>
            <p:cNvSpPr/>
            <p:nvPr/>
          </p:nvSpPr>
          <p:spPr>
            <a:xfrm>
              <a:off x="2612432" y="5017993"/>
              <a:ext cx="338846" cy="8219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628483" y="2090263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Band-pass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9"/>
            <a:ext cx="3593204" cy="2011688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729138"/>
              </p:ext>
            </p:extLst>
          </p:nvPr>
        </p:nvGraphicFramePr>
        <p:xfrm>
          <a:off x="272698" y="2362390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2" name="方程式" r:id="rId4" imgW="190440" imgH="228600" progId="Equation.3">
                  <p:embed/>
                </p:oleObj>
              </mc:Choice>
              <mc:Fallback>
                <p:oleObj name="方程式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98" y="2362390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539267"/>
              </p:ext>
            </p:extLst>
          </p:nvPr>
        </p:nvGraphicFramePr>
        <p:xfrm>
          <a:off x="4164133" y="2683204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3" name="方程式" r:id="rId6" imgW="228600" imgH="228600" progId="Equation.3">
                  <p:embed/>
                </p:oleObj>
              </mc:Choice>
              <mc:Fallback>
                <p:oleObj name="方程式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133" y="2683204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22431"/>
              </p:ext>
            </p:extLst>
          </p:nvPr>
        </p:nvGraphicFramePr>
        <p:xfrm>
          <a:off x="4148605" y="2313395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4" name="方程式" r:id="rId8" imgW="139680" imgH="139680" progId="Equation.3">
                  <p:embed/>
                </p:oleObj>
              </mc:Choice>
              <mc:Fallback>
                <p:oleObj name="方程式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605" y="2313395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252062"/>
              </p:ext>
            </p:extLst>
          </p:nvPr>
        </p:nvGraphicFramePr>
        <p:xfrm>
          <a:off x="4221854" y="3336786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5" name="方程式" r:id="rId10" imgW="126720" imgH="75960" progId="Equation.3">
                  <p:embed/>
                </p:oleObj>
              </mc:Choice>
              <mc:Fallback>
                <p:oleObj name="方程式" r:id="rId1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854" y="3336786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484274"/>
              </p:ext>
            </p:extLst>
          </p:nvPr>
        </p:nvGraphicFramePr>
        <p:xfrm>
          <a:off x="1865762" y="2474050"/>
          <a:ext cx="2921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6" name="方程式" r:id="rId12" imgW="139680" imgH="393480" progId="Equation.3">
                  <p:embed/>
                </p:oleObj>
              </mc:Choice>
              <mc:Fallback>
                <p:oleObj name="方程式" r:id="rId12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762" y="2474050"/>
                        <a:ext cx="2921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929403"/>
              </p:ext>
            </p:extLst>
          </p:nvPr>
        </p:nvGraphicFramePr>
        <p:xfrm>
          <a:off x="2514813" y="1358142"/>
          <a:ext cx="2921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7" name="方程式" r:id="rId14" imgW="139680" imgH="393480" progId="Equation.3">
                  <p:embed/>
                </p:oleObj>
              </mc:Choice>
              <mc:Fallback>
                <p:oleObj name="方程式" r:id="rId14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813" y="1358142"/>
                        <a:ext cx="2921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873318"/>
              </p:ext>
            </p:extLst>
          </p:nvPr>
        </p:nvGraphicFramePr>
        <p:xfrm>
          <a:off x="430426" y="3837313"/>
          <a:ext cx="23764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8" name="方程式" r:id="rId15" imgW="1028520" imgH="431640" progId="Equation.3">
                  <p:embed/>
                </p:oleObj>
              </mc:Choice>
              <mc:Fallback>
                <p:oleObj name="方程式" r:id="rId15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26" y="3837313"/>
                        <a:ext cx="2376487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96992"/>
              </p:ext>
            </p:extLst>
          </p:nvPr>
        </p:nvGraphicFramePr>
        <p:xfrm>
          <a:off x="2830586" y="3861127"/>
          <a:ext cx="18192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9" name="方程式" r:id="rId17" imgW="787320" imgH="431640" progId="Equation.3">
                  <p:embed/>
                </p:oleObj>
              </mc:Choice>
              <mc:Fallback>
                <p:oleObj name="方程式" r:id="rId17" imgW="787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86" y="3861127"/>
                        <a:ext cx="181927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676089"/>
              </p:ext>
            </p:extLst>
          </p:nvPr>
        </p:nvGraphicFramePr>
        <p:xfrm>
          <a:off x="762176" y="4970787"/>
          <a:ext cx="1614487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50" name="方程式" r:id="rId19" imgW="698400" imgH="761760" progId="Equation.3">
                  <p:embed/>
                </p:oleObj>
              </mc:Choice>
              <mc:Fallback>
                <p:oleObj name="方程式" r:id="rId19" imgW="6984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76" y="4970787"/>
                        <a:ext cx="1614487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312639"/>
              </p:ext>
            </p:extLst>
          </p:nvPr>
        </p:nvGraphicFramePr>
        <p:xfrm>
          <a:off x="2443260" y="5355288"/>
          <a:ext cx="14684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51" name="方程式" r:id="rId21" imgW="634680" imgH="419040" progId="Equation.3">
                  <p:embed/>
                </p:oleObj>
              </mc:Choice>
              <mc:Fallback>
                <p:oleObj name="方程式" r:id="rId21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260" y="5355288"/>
                        <a:ext cx="1468437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78966"/>
              </p:ext>
            </p:extLst>
          </p:nvPr>
        </p:nvGraphicFramePr>
        <p:xfrm>
          <a:off x="5210334" y="2217273"/>
          <a:ext cx="31686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52" name="方程式" r:id="rId23" imgW="1371600" imgH="609480" progId="Equation.3">
                  <p:embed/>
                </p:oleObj>
              </mc:Choice>
              <mc:Fallback>
                <p:oleObj name="方程式" r:id="rId23" imgW="13716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334" y="2217273"/>
                        <a:ext cx="316865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78592"/>
              </p:ext>
            </p:extLst>
          </p:nvPr>
        </p:nvGraphicFramePr>
        <p:xfrm>
          <a:off x="5390280" y="3550723"/>
          <a:ext cx="3081337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53" name="方程式" r:id="rId25" imgW="1333440" imgH="812520" progId="Equation.3">
                  <p:embed/>
                </p:oleObj>
              </mc:Choice>
              <mc:Fallback>
                <p:oleObj name="方程式" r:id="rId25" imgW="13334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280" y="3550723"/>
                        <a:ext cx="3081337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815374"/>
              </p:ext>
            </p:extLst>
          </p:nvPr>
        </p:nvGraphicFramePr>
        <p:xfrm>
          <a:off x="5405361" y="5579850"/>
          <a:ext cx="22875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54" name="方程式" r:id="rId27" imgW="990360" imgH="393480" progId="Equation.3">
                  <p:embed/>
                </p:oleObj>
              </mc:Choice>
              <mc:Fallback>
                <p:oleObj name="方程式" r:id="rId27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361" y="5579850"/>
                        <a:ext cx="22875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1839587" y="1389674"/>
            <a:ext cx="2810274" cy="23442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1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Band-pass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9"/>
            <a:ext cx="3593204" cy="2011688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272698" y="2362390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66" name="方程式" r:id="rId4" imgW="190440" imgH="228600" progId="Equation.3">
                  <p:embed/>
                </p:oleObj>
              </mc:Choice>
              <mc:Fallback>
                <p:oleObj name="方程式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98" y="2362390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4164133" y="2683204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67" name="方程式" r:id="rId6" imgW="228600" imgH="228600" progId="Equation.3">
                  <p:embed/>
                </p:oleObj>
              </mc:Choice>
              <mc:Fallback>
                <p:oleObj name="方程式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133" y="2683204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4148605" y="2313395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68" name="方程式" r:id="rId8" imgW="139680" imgH="139680" progId="Equation.3">
                  <p:embed/>
                </p:oleObj>
              </mc:Choice>
              <mc:Fallback>
                <p:oleObj name="方程式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605" y="2313395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4221854" y="3336786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69" name="方程式" r:id="rId10" imgW="126720" imgH="75960" progId="Equation.3">
                  <p:embed/>
                </p:oleObj>
              </mc:Choice>
              <mc:Fallback>
                <p:oleObj name="方程式" r:id="rId1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854" y="3336786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1865762" y="2474050"/>
          <a:ext cx="2921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0" name="方程式" r:id="rId12" imgW="139680" imgH="393480" progId="Equation.3">
                  <p:embed/>
                </p:oleObj>
              </mc:Choice>
              <mc:Fallback>
                <p:oleObj name="方程式" r:id="rId12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762" y="2474050"/>
                        <a:ext cx="2921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514813" y="1358142"/>
          <a:ext cx="2921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1" name="方程式" r:id="rId14" imgW="139680" imgH="393480" progId="Equation.3">
                  <p:embed/>
                </p:oleObj>
              </mc:Choice>
              <mc:Fallback>
                <p:oleObj name="方程式" r:id="rId14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813" y="1358142"/>
                        <a:ext cx="2921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046237"/>
              </p:ext>
            </p:extLst>
          </p:nvPr>
        </p:nvGraphicFramePr>
        <p:xfrm>
          <a:off x="5426410" y="2264962"/>
          <a:ext cx="25209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2" name="方程式" r:id="rId15" imgW="1091880" imgH="393480" progId="Equation.3">
                  <p:embed/>
                </p:oleObj>
              </mc:Choice>
              <mc:Fallback>
                <p:oleObj name="方程式" r:id="rId15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410" y="2264962"/>
                        <a:ext cx="25209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767610"/>
              </p:ext>
            </p:extLst>
          </p:nvPr>
        </p:nvGraphicFramePr>
        <p:xfrm>
          <a:off x="5270362" y="4314777"/>
          <a:ext cx="966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3" name="方程式" r:id="rId17" imgW="419040" imgH="241200" progId="Equation.3">
                  <p:embed/>
                </p:oleObj>
              </mc:Choice>
              <mc:Fallback>
                <p:oleObj name="方程式" r:id="rId17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62" y="4314777"/>
                        <a:ext cx="9667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73657"/>
              </p:ext>
            </p:extLst>
          </p:nvPr>
        </p:nvGraphicFramePr>
        <p:xfrm>
          <a:off x="6844653" y="4182427"/>
          <a:ext cx="161131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4" name="方程式" r:id="rId19" imgW="698400" imgH="419040" progId="Equation.3">
                  <p:embed/>
                </p:oleObj>
              </mc:Choice>
              <mc:Fallback>
                <p:oleObj name="方程式" r:id="rId19" imgW="698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653" y="4182427"/>
                        <a:ext cx="1611312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5426410" y="3501581"/>
            <a:ext cx="260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Band-pass Filter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76777"/>
              </p:ext>
            </p:extLst>
          </p:nvPr>
        </p:nvGraphicFramePr>
        <p:xfrm>
          <a:off x="5270362" y="5412755"/>
          <a:ext cx="966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5" name="方程式" r:id="rId21" imgW="419040" imgH="241200" progId="Equation.3">
                  <p:embed/>
                </p:oleObj>
              </mc:Choice>
              <mc:Fallback>
                <p:oleObj name="方程式" r:id="rId21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62" y="5412755"/>
                        <a:ext cx="9667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8680"/>
              </p:ext>
            </p:extLst>
          </p:nvPr>
        </p:nvGraphicFramePr>
        <p:xfrm>
          <a:off x="6844653" y="5348255"/>
          <a:ext cx="9366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6" name="方程式" r:id="rId23" imgW="406080" imgH="393480" progId="Equation.3">
                  <p:embed/>
                </p:oleObj>
              </mc:Choice>
              <mc:Fallback>
                <p:oleObj name="方程式" r:id="rId23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653" y="5348255"/>
                        <a:ext cx="93662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22917"/>
              </p:ext>
            </p:extLst>
          </p:nvPr>
        </p:nvGraphicFramePr>
        <p:xfrm>
          <a:off x="695670" y="5329962"/>
          <a:ext cx="34591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7" name="方程式" r:id="rId25" imgW="1498320" imgH="495000" progId="Equation.3">
                  <p:embed/>
                </p:oleObj>
              </mc:Choice>
              <mc:Fallback>
                <p:oleObj name="方程式" r:id="rId25" imgW="14983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70" y="5329962"/>
                        <a:ext cx="34591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68610"/>
              </p:ext>
            </p:extLst>
          </p:nvPr>
        </p:nvGraphicFramePr>
        <p:xfrm>
          <a:off x="1149350" y="4075113"/>
          <a:ext cx="29035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8" name="方程式" r:id="rId27" imgW="1257120" imgH="393480" progId="Equation.3">
                  <p:embed/>
                </p:oleObj>
              </mc:Choice>
              <mc:Fallback>
                <p:oleObj name="方程式" r:id="rId27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4075113"/>
                        <a:ext cx="29035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3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RLC Filters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24" y="1587778"/>
            <a:ext cx="3371850" cy="2000250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413587"/>
              </p:ext>
            </p:extLst>
          </p:nvPr>
        </p:nvGraphicFramePr>
        <p:xfrm>
          <a:off x="4411722" y="2348984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18" name="方程式" r:id="rId4" imgW="190440" imgH="228600" progId="Equation.3">
                  <p:embed/>
                </p:oleObj>
              </mc:Choice>
              <mc:Fallback>
                <p:oleObj name="方程式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722" y="2348984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439364"/>
              </p:ext>
            </p:extLst>
          </p:nvPr>
        </p:nvGraphicFramePr>
        <p:xfrm>
          <a:off x="6236376" y="2339957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19" name="方程式" r:id="rId6" imgW="228600" imgH="228600" progId="Equation.3">
                  <p:embed/>
                </p:oleObj>
              </mc:Choice>
              <mc:Fallback>
                <p:oleObj name="方程式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6376" y="2339957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45292"/>
              </p:ext>
            </p:extLst>
          </p:nvPr>
        </p:nvGraphicFramePr>
        <p:xfrm>
          <a:off x="6314639" y="1819061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0" name="方程式" r:id="rId8" imgW="139680" imgH="139680" progId="Equation.3">
                  <p:embed/>
                </p:oleObj>
              </mc:Choice>
              <mc:Fallback>
                <p:oleObj name="方程式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639" y="1819061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983997"/>
              </p:ext>
            </p:extLst>
          </p:nvPr>
        </p:nvGraphicFramePr>
        <p:xfrm>
          <a:off x="6342738" y="3207554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1" name="方程式" r:id="rId10" imgW="126720" imgH="75960" progId="Equation.3">
                  <p:embed/>
                </p:oleObj>
              </mc:Choice>
              <mc:Fallback>
                <p:oleObj name="方程式" r:id="rId1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738" y="3207554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21" y="1619310"/>
            <a:ext cx="3371850" cy="2000250"/>
          </a:xfrm>
          <a:prstGeom prst="rect">
            <a:avLst/>
          </a:prstGeom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23820"/>
              </p:ext>
            </p:extLst>
          </p:nvPr>
        </p:nvGraphicFramePr>
        <p:xfrm>
          <a:off x="400521" y="2380516"/>
          <a:ext cx="3984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2" name="方程式" r:id="rId12" imgW="190440" imgH="228600" progId="Equation.3">
                  <p:embed/>
                </p:oleObj>
              </mc:Choice>
              <mc:Fallback>
                <p:oleObj name="方程式" r:id="rId12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1" y="2380516"/>
                        <a:ext cx="3984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353440"/>
              </p:ext>
            </p:extLst>
          </p:nvPr>
        </p:nvGraphicFramePr>
        <p:xfrm>
          <a:off x="1562815" y="1256744"/>
          <a:ext cx="477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3" name="方程式" r:id="rId13" imgW="228600" imgH="228600" progId="Equation.3">
                  <p:embed/>
                </p:oleObj>
              </mc:Choice>
              <mc:Fallback>
                <p:oleObj name="方程式" r:id="rId1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815" y="1256744"/>
                        <a:ext cx="477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91183"/>
              </p:ext>
            </p:extLst>
          </p:nvPr>
        </p:nvGraphicFramePr>
        <p:xfrm>
          <a:off x="1271836" y="1495663"/>
          <a:ext cx="32131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4" name="方程式" r:id="rId14" imgW="139680" imgH="139680" progId="Equation.3">
                  <p:embed/>
                </p:oleObj>
              </mc:Choice>
              <mc:Fallback>
                <p:oleObj name="方程式" r:id="rId1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836" y="1495663"/>
                        <a:ext cx="321310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02450"/>
              </p:ext>
            </p:extLst>
          </p:nvPr>
        </p:nvGraphicFramePr>
        <p:xfrm>
          <a:off x="2059314" y="1593366"/>
          <a:ext cx="2651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5" name="方程式" r:id="rId15" imgW="126720" imgH="75960" progId="Equation.3">
                  <p:embed/>
                </p:oleObj>
              </mc:Choice>
              <mc:Fallback>
                <p:oleObj name="方程式" r:id="rId15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314" y="1593366"/>
                        <a:ext cx="26511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66902"/>
              </p:ext>
            </p:extLst>
          </p:nvPr>
        </p:nvGraphicFramePr>
        <p:xfrm>
          <a:off x="728160" y="3619560"/>
          <a:ext cx="3403600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6" name="方程式" r:id="rId16" imgW="1473120" imgH="761760" progId="Equation.3">
                  <p:embed/>
                </p:oleObj>
              </mc:Choice>
              <mc:Fallback>
                <p:oleObj name="方程式" r:id="rId16" imgW="14731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60" y="3619560"/>
                        <a:ext cx="3403600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394897"/>
              </p:ext>
            </p:extLst>
          </p:nvPr>
        </p:nvGraphicFramePr>
        <p:xfrm>
          <a:off x="4987233" y="3743147"/>
          <a:ext cx="23193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7" name="方程式" r:id="rId18" imgW="1002960" imgH="241200" progId="Equation.3">
                  <p:embed/>
                </p:oleObj>
              </mc:Choice>
              <mc:Fallback>
                <p:oleObj name="方程式" r:id="rId18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233" y="3743147"/>
                        <a:ext cx="23193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72951"/>
              </p:ext>
            </p:extLst>
          </p:nvPr>
        </p:nvGraphicFramePr>
        <p:xfrm>
          <a:off x="5673649" y="4300360"/>
          <a:ext cx="243522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8" name="方程式" r:id="rId20" imgW="1054080" imgH="761760" progId="Equation.3">
                  <p:embed/>
                </p:oleObj>
              </mc:Choice>
              <mc:Fallback>
                <p:oleObj name="方程式" r:id="rId20" imgW="10540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649" y="4300360"/>
                        <a:ext cx="2435225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5170465" y="6156445"/>
            <a:ext cx="260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Notch Filter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12025" y="1676013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09493" y="1587777"/>
            <a:ext cx="46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D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Active Filter</a:t>
            </a:r>
          </a:p>
        </p:txBody>
      </p:sp>
    </p:spTree>
    <p:extLst>
      <p:ext uri="{BB962C8B-B14F-4D97-AF65-F5344CB8AC3E}">
        <p14:creationId xmlns:p14="http://schemas.microsoft.com/office/powerpoint/2010/main" val="41623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Active Filter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37526"/>
            <a:ext cx="5652023" cy="4460984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149293"/>
              </p:ext>
            </p:extLst>
          </p:nvPr>
        </p:nvGraphicFramePr>
        <p:xfrm>
          <a:off x="5603028" y="4743502"/>
          <a:ext cx="6461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2" name="方程式" r:id="rId4" imgW="279360" imgH="253800" progId="Equation.3">
                  <p:embed/>
                </p:oleObj>
              </mc:Choice>
              <mc:Fallback>
                <p:oleObj name="方程式" r:id="rId4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028" y="4743502"/>
                        <a:ext cx="6461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25181"/>
              </p:ext>
            </p:extLst>
          </p:nvPr>
        </p:nvGraphicFramePr>
        <p:xfrm>
          <a:off x="732109" y="4622249"/>
          <a:ext cx="5286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3" name="方程式" r:id="rId6" imgW="228600" imgH="253800" progId="Equation.3">
                  <p:embed/>
                </p:oleObj>
              </mc:Choice>
              <mc:Fallback>
                <p:oleObj name="方程式" r:id="rId6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09" y="4622249"/>
                        <a:ext cx="5286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3454661" y="3753265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3454661" y="4172749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2830896" y="4105515"/>
            <a:ext cx="31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30896" y="3393200"/>
            <a:ext cx="31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457326" y="3042739"/>
            <a:ext cx="12001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3643882" y="2023595"/>
            <a:ext cx="1119503" cy="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947044" y="2555537"/>
            <a:ext cx="31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err="1" smtClean="0">
                <a:solidFill>
                  <a:srgbClr val="FF0000"/>
                </a:solidFill>
              </a:rPr>
              <a:t>i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976244" y="1520739"/>
            <a:ext cx="59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-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i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87677"/>
              </p:ext>
            </p:extLst>
          </p:nvPr>
        </p:nvGraphicFramePr>
        <p:xfrm>
          <a:off x="6204890" y="566789"/>
          <a:ext cx="1555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4" name="方程式" r:id="rId8" imgW="672840" imgH="253800" progId="Equation.3">
                  <p:embed/>
                </p:oleObj>
              </mc:Choice>
              <mc:Fallback>
                <p:oleObj name="方程式" r:id="rId8" imgW="672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890" y="566789"/>
                        <a:ext cx="1555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103535"/>
              </p:ext>
            </p:extLst>
          </p:nvPr>
        </p:nvGraphicFramePr>
        <p:xfrm>
          <a:off x="6196838" y="1450151"/>
          <a:ext cx="1966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5" name="方程式" r:id="rId10" imgW="850680" imgH="253800" progId="Equation.3">
                  <p:embed/>
                </p:oleObj>
              </mc:Choice>
              <mc:Fallback>
                <p:oleObj name="方程式" r:id="rId10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838" y="1450151"/>
                        <a:ext cx="19669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12342"/>
              </p:ext>
            </p:extLst>
          </p:nvPr>
        </p:nvGraphicFramePr>
        <p:xfrm>
          <a:off x="5802344" y="2287814"/>
          <a:ext cx="27559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6" name="方程式" r:id="rId12" imgW="1193760" imgH="495000" progId="Equation.3">
                  <p:embed/>
                </p:oleObj>
              </mc:Choice>
              <mc:Fallback>
                <p:oleObj name="方程式" r:id="rId12" imgW="1193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44" y="2287814"/>
                        <a:ext cx="27559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7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56" y="1827695"/>
            <a:ext cx="4928680" cy="44842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First-order Low-pass Filter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27299"/>
              </p:ext>
            </p:extLst>
          </p:nvPr>
        </p:nvGraphicFramePr>
        <p:xfrm>
          <a:off x="5008730" y="1616374"/>
          <a:ext cx="17891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2" name="方程式" r:id="rId4" imgW="774360" imgH="457200" progId="Equation.3">
                  <p:embed/>
                </p:oleObj>
              </mc:Choice>
              <mc:Fallback>
                <p:oleObj name="方程式" r:id="rId4" imgW="774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730" y="1616374"/>
                        <a:ext cx="178911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696808" y="1825625"/>
            <a:ext cx="1899369" cy="18268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00728" y="3500262"/>
            <a:ext cx="974458" cy="9771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106526"/>
              </p:ext>
            </p:extLst>
          </p:nvPr>
        </p:nvGraphicFramePr>
        <p:xfrm>
          <a:off x="3476085" y="1269448"/>
          <a:ext cx="4984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3" name="方程式" r:id="rId6" imgW="215640" imgH="241200" progId="Equation.3">
                  <p:embed/>
                </p:oleObj>
              </mc:Choice>
              <mc:Fallback>
                <p:oleObj name="方程式" r:id="rId6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085" y="1269448"/>
                        <a:ext cx="4984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187460"/>
              </p:ext>
            </p:extLst>
          </p:nvPr>
        </p:nvGraphicFramePr>
        <p:xfrm>
          <a:off x="1802251" y="2971624"/>
          <a:ext cx="409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4" name="方程式" r:id="rId8" imgW="177480" imgH="228600" progId="Equation.3">
                  <p:embed/>
                </p:oleObj>
              </mc:Choice>
              <mc:Fallback>
                <p:oleObj name="方程式" r:id="rId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251" y="2971624"/>
                        <a:ext cx="409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70994"/>
              </p:ext>
            </p:extLst>
          </p:nvPr>
        </p:nvGraphicFramePr>
        <p:xfrm>
          <a:off x="6869735" y="1146474"/>
          <a:ext cx="2024062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5" name="方程式" r:id="rId10" imgW="876240" imgH="660240" progId="Equation.3">
                  <p:embed/>
                </p:oleObj>
              </mc:Choice>
              <mc:Fallback>
                <p:oleObj name="方程式" r:id="rId10" imgW="876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735" y="1146474"/>
                        <a:ext cx="2024062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081304"/>
              </p:ext>
            </p:extLst>
          </p:nvPr>
        </p:nvGraphicFramePr>
        <p:xfrm>
          <a:off x="5745749" y="2532947"/>
          <a:ext cx="278765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6" name="方程式" r:id="rId12" imgW="1206360" imgH="927000" progId="Equation.3">
                  <p:embed/>
                </p:oleObj>
              </mc:Choice>
              <mc:Fallback>
                <p:oleObj name="方程式" r:id="rId12" imgW="120636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749" y="2532947"/>
                        <a:ext cx="278765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973148"/>
              </p:ext>
            </p:extLst>
          </p:nvPr>
        </p:nvGraphicFramePr>
        <p:xfrm>
          <a:off x="5745749" y="4493976"/>
          <a:ext cx="26416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7" name="方程式" r:id="rId14" imgW="1143000" imgH="469800" progId="Equation.3">
                  <p:embed/>
                </p:oleObj>
              </mc:Choice>
              <mc:Fallback>
                <p:oleObj name="方程式" r:id="rId14" imgW="1143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749" y="4493976"/>
                        <a:ext cx="264160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67194"/>
              </p:ext>
            </p:extLst>
          </p:nvPr>
        </p:nvGraphicFramePr>
        <p:xfrm>
          <a:off x="6117058" y="6033292"/>
          <a:ext cx="20256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8" name="方程式" r:id="rId16" imgW="876240" imgH="241200" progId="Equation.3">
                  <p:embed/>
                </p:oleObj>
              </mc:Choice>
              <mc:Fallback>
                <p:oleObj name="方程式" r:id="rId16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058" y="6033292"/>
                        <a:ext cx="20256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762774" y="4724860"/>
            <a:ext cx="520262" cy="543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94598"/>
              </p:ext>
            </p:extLst>
          </p:nvPr>
        </p:nvGraphicFramePr>
        <p:xfrm>
          <a:off x="860717" y="4746804"/>
          <a:ext cx="5286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9" name="方程式" r:id="rId18" imgW="228600" imgH="253800" progId="Equation.3">
                  <p:embed/>
                </p:oleObj>
              </mc:Choice>
              <mc:Fallback>
                <p:oleObj name="方程式" r:id="rId18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717" y="4746804"/>
                        <a:ext cx="5286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820830" y="4765836"/>
            <a:ext cx="520262" cy="543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01909"/>
              </p:ext>
            </p:extLst>
          </p:nvPr>
        </p:nvGraphicFramePr>
        <p:xfrm>
          <a:off x="4773671" y="4746804"/>
          <a:ext cx="6461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80" name="方程式" r:id="rId20" imgW="279360" imgH="253800" progId="Equation.3">
                  <p:embed/>
                </p:oleObj>
              </mc:Choice>
              <mc:Fallback>
                <p:oleObj name="方程式" r:id="rId20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71" y="4746804"/>
                        <a:ext cx="6461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2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First-order </a:t>
            </a:r>
            <a:r>
              <a:rPr lang="en-US" altLang="zh-TW" dirty="0" smtClean="0"/>
              <a:t>High-pass </a:t>
            </a:r>
            <a:r>
              <a:rPr lang="en-US" altLang="zh-TW" dirty="0"/>
              <a:t>Filter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48" y="2459308"/>
            <a:ext cx="5037946" cy="34685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4494" y="4270055"/>
            <a:ext cx="520262" cy="543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664155"/>
              </p:ext>
            </p:extLst>
          </p:nvPr>
        </p:nvGraphicFramePr>
        <p:xfrm>
          <a:off x="292437" y="4291999"/>
          <a:ext cx="5286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8" name="方程式" r:id="rId4" imgW="228600" imgH="253800" progId="Equation.3">
                  <p:embed/>
                </p:oleObj>
              </mc:Choice>
              <mc:Fallback>
                <p:oleObj name="方程式" r:id="rId4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37" y="4291999"/>
                        <a:ext cx="5286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537052" y="4389861"/>
            <a:ext cx="520262" cy="543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96327"/>
              </p:ext>
            </p:extLst>
          </p:nvPr>
        </p:nvGraphicFramePr>
        <p:xfrm>
          <a:off x="4489893" y="4370829"/>
          <a:ext cx="6461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9" name="方程式" r:id="rId6" imgW="279360" imgH="253800" progId="Equation.3">
                  <p:embed/>
                </p:oleObj>
              </mc:Choice>
              <mc:Fallback>
                <p:oleObj name="方程式" r:id="rId6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893" y="4370829"/>
                        <a:ext cx="6461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2590525" y="2410115"/>
            <a:ext cx="1744994" cy="9626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30165" y="3106571"/>
            <a:ext cx="1466192" cy="9771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314580"/>
              </p:ext>
            </p:extLst>
          </p:nvPr>
        </p:nvGraphicFramePr>
        <p:xfrm>
          <a:off x="3213784" y="1828307"/>
          <a:ext cx="4984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0" name="方程式" r:id="rId8" imgW="215640" imgH="241200" progId="Equation.3">
                  <p:embed/>
                </p:oleObj>
              </mc:Choice>
              <mc:Fallback>
                <p:oleObj name="方程式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784" y="1828307"/>
                        <a:ext cx="4984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104689"/>
              </p:ext>
            </p:extLst>
          </p:nvPr>
        </p:nvGraphicFramePr>
        <p:xfrm>
          <a:off x="1464562" y="2627112"/>
          <a:ext cx="409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1" name="方程式" r:id="rId10" imgW="177480" imgH="228600" progId="Equation.3">
                  <p:embed/>
                </p:oleObj>
              </mc:Choice>
              <mc:Fallback>
                <p:oleObj name="方程式" r:id="rId10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562" y="2627112"/>
                        <a:ext cx="409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83437"/>
              </p:ext>
            </p:extLst>
          </p:nvPr>
        </p:nvGraphicFramePr>
        <p:xfrm>
          <a:off x="5651274" y="1769321"/>
          <a:ext cx="17891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2" name="方程式" r:id="rId12" imgW="774360" imgH="457200" progId="Equation.3">
                  <p:embed/>
                </p:oleObj>
              </mc:Choice>
              <mc:Fallback>
                <p:oleObj name="方程式" r:id="rId12" imgW="774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274" y="1769321"/>
                        <a:ext cx="178911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99806"/>
              </p:ext>
            </p:extLst>
          </p:nvPr>
        </p:nvGraphicFramePr>
        <p:xfrm>
          <a:off x="6354606" y="2771455"/>
          <a:ext cx="190658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3" name="方程式" r:id="rId14" imgW="825480" imgH="647640" progId="Equation.3">
                  <p:embed/>
                </p:oleObj>
              </mc:Choice>
              <mc:Fallback>
                <p:oleObj name="方程式" r:id="rId14" imgW="8254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606" y="2771455"/>
                        <a:ext cx="1906588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46825"/>
              </p:ext>
            </p:extLst>
          </p:nvPr>
        </p:nvGraphicFramePr>
        <p:xfrm>
          <a:off x="6326031" y="4277102"/>
          <a:ext cx="19351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4" name="方程式" r:id="rId16" imgW="838080" imgH="457200" progId="Equation.3">
                  <p:embed/>
                </p:oleObj>
              </mc:Choice>
              <mc:Fallback>
                <p:oleObj name="方程式" r:id="rId16" imgW="838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031" y="4277102"/>
                        <a:ext cx="193516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159250"/>
              </p:ext>
            </p:extLst>
          </p:nvPr>
        </p:nvGraphicFramePr>
        <p:xfrm>
          <a:off x="5999163" y="5664200"/>
          <a:ext cx="18494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5" name="方程式" r:id="rId18" imgW="799920" imgH="228600" progId="Equation.3">
                  <p:embed/>
                </p:oleObj>
              </mc:Choice>
              <mc:Fallback>
                <p:oleObj name="方程式" r:id="rId18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5664200"/>
                        <a:ext cx="18494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0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First-order Filters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903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Active Band-pass Filter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99" y="1564561"/>
            <a:ext cx="6486525" cy="13620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64859" y="1522302"/>
            <a:ext cx="4614316" cy="13255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034862" y="2847865"/>
            <a:ext cx="304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Band-pass Filter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349" y="3409188"/>
            <a:ext cx="4385826" cy="31793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90225" y="3373822"/>
            <a:ext cx="3689403" cy="26801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7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Active Band-pass Filter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5" y="1690689"/>
            <a:ext cx="4385826" cy="3179369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605111"/>
              </p:ext>
            </p:extLst>
          </p:nvPr>
        </p:nvGraphicFramePr>
        <p:xfrm>
          <a:off x="5340350" y="1224422"/>
          <a:ext cx="31750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4" name="方程式" r:id="rId4" imgW="1485720" imgH="469800" progId="Equation.3">
                  <p:embed/>
                </p:oleObj>
              </mc:Choice>
              <mc:Fallback>
                <p:oleObj name="方程式" r:id="rId4" imgW="1485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1224422"/>
                        <a:ext cx="31750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757048"/>
              </p:ext>
            </p:extLst>
          </p:nvPr>
        </p:nvGraphicFramePr>
        <p:xfrm>
          <a:off x="5292609" y="3153234"/>
          <a:ext cx="27844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5" name="方程式" r:id="rId6" imgW="1206360" imgH="457200" progId="Equation.3">
                  <p:embed/>
                </p:oleObj>
              </mc:Choice>
              <mc:Fallback>
                <p:oleObj name="方程式" r:id="rId6" imgW="1206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609" y="3153234"/>
                        <a:ext cx="27844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93546" y="1525585"/>
            <a:ext cx="3689403" cy="334447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46871"/>
              </p:ext>
            </p:extLst>
          </p:nvPr>
        </p:nvGraphicFramePr>
        <p:xfrm>
          <a:off x="6097844" y="2197777"/>
          <a:ext cx="1682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6" name="方程式" r:id="rId8" imgW="787320" imgH="431640" progId="Equation.3">
                  <p:embed/>
                </p:oleObj>
              </mc:Choice>
              <mc:Fallback>
                <p:oleObj name="方程式" r:id="rId8" imgW="787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844" y="2197777"/>
                        <a:ext cx="16827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90852"/>
              </p:ext>
            </p:extLst>
          </p:nvPr>
        </p:nvGraphicFramePr>
        <p:xfrm>
          <a:off x="3944912" y="5178766"/>
          <a:ext cx="36639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7" name="方程式" r:id="rId10" imgW="1714320" imgH="482400" progId="Equation.3">
                  <p:embed/>
                </p:oleObj>
              </mc:Choice>
              <mc:Fallback>
                <p:oleObj name="方程式" r:id="rId10" imgW="1714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12" y="5178766"/>
                        <a:ext cx="366395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138076"/>
              </p:ext>
            </p:extLst>
          </p:nvPr>
        </p:nvGraphicFramePr>
        <p:xfrm>
          <a:off x="1259271" y="5448750"/>
          <a:ext cx="8969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8" name="方程式" r:id="rId12" imgW="419040" imgH="241200" progId="Equation.3">
                  <p:embed/>
                </p:oleObj>
              </mc:Choice>
              <mc:Fallback>
                <p:oleObj name="方程式" r:id="rId12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271" y="5448750"/>
                        <a:ext cx="896937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180484"/>
              </p:ext>
            </p:extLst>
          </p:nvPr>
        </p:nvGraphicFramePr>
        <p:xfrm>
          <a:off x="2203506" y="5464516"/>
          <a:ext cx="17399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9" name="方程式" r:id="rId14" imgW="812520" imgH="215640" progId="Equation.3">
                  <p:embed/>
                </p:oleObj>
              </mc:Choice>
              <mc:Fallback>
                <p:oleObj name="方程式" r:id="rId14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506" y="5464516"/>
                        <a:ext cx="17399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55234"/>
              </p:ext>
            </p:extLst>
          </p:nvPr>
        </p:nvGraphicFramePr>
        <p:xfrm>
          <a:off x="6097844" y="4121491"/>
          <a:ext cx="17097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0" name="方程式" r:id="rId16" imgW="799920" imgH="431640" progId="Equation.3">
                  <p:embed/>
                </p:oleObj>
              </mc:Choice>
              <mc:Fallback>
                <p:oleObj name="方程式" r:id="rId16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844" y="4121491"/>
                        <a:ext cx="17097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8077084" y="5703078"/>
            <a:ext cx="43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?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Loading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82917" y="2500491"/>
            <a:ext cx="2806860" cy="2089552"/>
            <a:chOff x="765246" y="2264068"/>
            <a:chExt cx="2806860" cy="2089552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246" y="2264068"/>
              <a:ext cx="2806860" cy="208955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019245" y="3117518"/>
              <a:ext cx="552861" cy="402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602714"/>
                </p:ext>
              </p:extLst>
            </p:nvPr>
          </p:nvGraphicFramePr>
          <p:xfrm>
            <a:off x="3076044" y="3089274"/>
            <a:ext cx="439737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96" name="方程式" r:id="rId4" imgW="228600" imgH="228600" progId="Equation.3">
                    <p:embed/>
                  </p:oleObj>
                </mc:Choice>
                <mc:Fallback>
                  <p:oleObj name="方程式" r:id="rId4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6044" y="3089274"/>
                          <a:ext cx="439737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群組 22"/>
          <p:cNvGrpSpPr/>
          <p:nvPr/>
        </p:nvGrpSpPr>
        <p:grpSpPr>
          <a:xfrm>
            <a:off x="3131723" y="2664218"/>
            <a:ext cx="827600" cy="1781503"/>
            <a:chOff x="3482846" y="2315084"/>
            <a:chExt cx="827600" cy="1781503"/>
          </a:xfrm>
        </p:grpSpPr>
        <p:grpSp>
          <p:nvGrpSpPr>
            <p:cNvPr id="21" name="群組 20"/>
            <p:cNvGrpSpPr/>
            <p:nvPr/>
          </p:nvGrpSpPr>
          <p:grpSpPr>
            <a:xfrm>
              <a:off x="3482846" y="2315084"/>
              <a:ext cx="529150" cy="1781503"/>
              <a:chOff x="4011319" y="2354498"/>
              <a:chExt cx="529150" cy="1781503"/>
            </a:xfrm>
          </p:grpSpPr>
          <p:cxnSp>
            <p:nvCxnSpPr>
              <p:cNvPr id="16" name="直線接點 15"/>
              <p:cNvCxnSpPr/>
              <p:nvPr/>
            </p:nvCxnSpPr>
            <p:spPr>
              <a:xfrm>
                <a:off x="4011319" y="4136001"/>
                <a:ext cx="402559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4011319" y="2354498"/>
                <a:ext cx="402559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4413878" y="2354498"/>
                <a:ext cx="0" cy="1749972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11"/>
              <p:cNvSpPr/>
              <p:nvPr/>
            </p:nvSpPr>
            <p:spPr>
              <a:xfrm>
                <a:off x="4287286" y="2748636"/>
                <a:ext cx="253183" cy="914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9290666"/>
                </p:ext>
              </p:extLst>
            </p:nvPr>
          </p:nvGraphicFramePr>
          <p:xfrm>
            <a:off x="4011996" y="2976264"/>
            <a:ext cx="2984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97" name="方程式" r:id="rId6" imgW="139680" imgH="164880" progId="Equation.3">
                    <p:embed/>
                  </p:oleObj>
                </mc:Choice>
                <mc:Fallback>
                  <p:oleObj name="方程式" r:id="rId6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1996" y="2976264"/>
                          <a:ext cx="2984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文字方塊 23"/>
          <p:cNvSpPr txBox="1"/>
          <p:nvPr/>
        </p:nvSpPr>
        <p:spPr>
          <a:xfrm>
            <a:off x="555941" y="4968066"/>
            <a:ext cx="340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loading Z will change the transfer function of passive filters.</a:t>
            </a:r>
            <a:endParaRPr lang="zh-TW" altLang="en-US" sz="2400" dirty="0"/>
          </a:p>
        </p:txBody>
      </p:sp>
      <p:grpSp>
        <p:nvGrpSpPr>
          <p:cNvPr id="29" name="群組 28"/>
          <p:cNvGrpSpPr/>
          <p:nvPr/>
        </p:nvGrpSpPr>
        <p:grpSpPr>
          <a:xfrm>
            <a:off x="4110960" y="1031107"/>
            <a:ext cx="4111006" cy="3678428"/>
            <a:chOff x="4404344" y="675060"/>
            <a:chExt cx="4111006" cy="3678428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04344" y="1204491"/>
              <a:ext cx="3989748" cy="3148997"/>
            </a:xfrm>
            <a:prstGeom prst="rect">
              <a:avLst/>
            </a:prstGeom>
          </p:spPr>
        </p:pic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7307263"/>
                </p:ext>
              </p:extLst>
            </p:nvPr>
          </p:nvGraphicFramePr>
          <p:xfrm>
            <a:off x="7986713" y="3025031"/>
            <a:ext cx="528637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98" name="方程式" r:id="rId9" imgW="228600" imgH="228600" progId="Equation.3">
                    <p:embed/>
                  </p:oleObj>
                </mc:Choice>
                <mc:Fallback>
                  <p:oleObj name="方程式" r:id="rId9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6713" y="3025031"/>
                          <a:ext cx="528637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973934"/>
                </p:ext>
              </p:extLst>
            </p:nvPr>
          </p:nvGraphicFramePr>
          <p:xfrm>
            <a:off x="4446977" y="2941517"/>
            <a:ext cx="439738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99" name="方程式" r:id="rId11" imgW="190440" imgH="228600" progId="Equation.3">
                    <p:embed/>
                  </p:oleObj>
                </mc:Choice>
                <mc:Fallback>
                  <p:oleObj name="方程式" r:id="rId11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6977" y="2941517"/>
                          <a:ext cx="439738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525751"/>
                </p:ext>
              </p:extLst>
            </p:nvPr>
          </p:nvGraphicFramePr>
          <p:xfrm>
            <a:off x="4446977" y="675060"/>
            <a:ext cx="1787525" cy="105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700" name="方程式" r:id="rId13" imgW="774360" imgH="457200" progId="Equation.3">
                    <p:embed/>
                  </p:oleObj>
                </mc:Choice>
                <mc:Fallback>
                  <p:oleObj name="方程式" r:id="rId13" imgW="77436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6977" y="675060"/>
                          <a:ext cx="1787525" cy="1058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文字方塊 29"/>
          <p:cNvSpPr txBox="1"/>
          <p:nvPr/>
        </p:nvSpPr>
        <p:spPr>
          <a:xfrm>
            <a:off x="4600014" y="4968066"/>
            <a:ext cx="3621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loading Z will </a:t>
            </a:r>
            <a:r>
              <a:rPr lang="en-US" altLang="zh-TW" sz="2400" b="1" dirty="0" smtClean="0"/>
              <a:t>NOT</a:t>
            </a:r>
            <a:r>
              <a:rPr lang="en-US" altLang="zh-TW" sz="2400" dirty="0" smtClean="0"/>
              <a:t> change the transfer function of the active filter.</a:t>
            </a:r>
            <a:endParaRPr lang="zh-TW" altLang="en-US" sz="2400" dirty="0"/>
          </a:p>
        </p:txBody>
      </p:sp>
      <p:grpSp>
        <p:nvGrpSpPr>
          <p:cNvPr id="39" name="群組 38"/>
          <p:cNvGrpSpPr/>
          <p:nvPr/>
        </p:nvGrpSpPr>
        <p:grpSpPr>
          <a:xfrm>
            <a:off x="8100708" y="2947203"/>
            <a:ext cx="827600" cy="1447914"/>
            <a:chOff x="8226466" y="2985714"/>
            <a:chExt cx="827600" cy="1447914"/>
          </a:xfrm>
        </p:grpSpPr>
        <p:cxnSp>
          <p:nvCxnSpPr>
            <p:cNvPr id="34" name="直線接點 33"/>
            <p:cNvCxnSpPr/>
            <p:nvPr/>
          </p:nvCxnSpPr>
          <p:spPr>
            <a:xfrm>
              <a:off x="8233292" y="4433628"/>
              <a:ext cx="402559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8226466" y="2985714"/>
              <a:ext cx="402559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8629025" y="2985714"/>
              <a:ext cx="0" cy="142847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8502433" y="3196974"/>
              <a:ext cx="253183" cy="914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3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4294901"/>
                </p:ext>
              </p:extLst>
            </p:nvPr>
          </p:nvGraphicFramePr>
          <p:xfrm>
            <a:off x="8755616" y="3464016"/>
            <a:ext cx="2984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701" name="方程式" r:id="rId15" imgW="139680" imgH="164880" progId="Equation.3">
                    <p:embed/>
                  </p:oleObj>
                </mc:Choice>
                <mc:Fallback>
                  <p:oleObj name="方程式" r:id="rId15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5616" y="3464016"/>
                          <a:ext cx="2984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72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Cascading Filters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59586" y="5626662"/>
            <a:ext cx="35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One Filter </a:t>
            </a:r>
            <a:r>
              <a:rPr lang="en-US" altLang="zh-TW" sz="2400" b="1" i="1" u="sng" dirty="0"/>
              <a:t>S</a:t>
            </a:r>
            <a:r>
              <a:rPr lang="en-US" altLang="zh-TW" sz="2400" b="1" i="1" u="sng" dirty="0" smtClean="0"/>
              <a:t>tage Model</a:t>
            </a:r>
            <a:endParaRPr lang="zh-TW" altLang="en-US" sz="2400" b="1" i="1" u="sng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18252" y="1705272"/>
            <a:ext cx="294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there is no loading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23758" y="2250241"/>
            <a:ext cx="41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The transfer function is H(s).</a:t>
            </a:r>
            <a:endParaRPr lang="zh-TW" altLang="en-US" sz="240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494961"/>
              </p:ext>
            </p:extLst>
          </p:nvPr>
        </p:nvGraphicFramePr>
        <p:xfrm>
          <a:off x="5660820" y="1594643"/>
          <a:ext cx="17018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7" name="方程式" r:id="rId3" imgW="736560" imgH="495000" progId="Equation.3">
                  <p:embed/>
                </p:oleObj>
              </mc:Choice>
              <mc:Fallback>
                <p:oleObj name="方程式" r:id="rId3" imgW="736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820" y="1594643"/>
                        <a:ext cx="1701800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124" y="2987457"/>
            <a:ext cx="4867275" cy="2581275"/>
          </a:xfrm>
          <a:prstGeom prst="rect">
            <a:avLst/>
          </a:prstGeom>
        </p:spPr>
      </p:pic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82391"/>
              </p:ext>
            </p:extLst>
          </p:nvPr>
        </p:nvGraphicFramePr>
        <p:xfrm>
          <a:off x="6917531" y="4220943"/>
          <a:ext cx="711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8" name="方程式" r:id="rId6" imgW="279360" imgH="253800" progId="Equation.3">
                  <p:embed/>
                </p:oleObj>
              </mc:Choice>
              <mc:Fallback>
                <p:oleObj name="方程式" r:id="rId6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7531" y="4220943"/>
                        <a:ext cx="711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823979"/>
              </p:ext>
            </p:extLst>
          </p:nvPr>
        </p:nvGraphicFramePr>
        <p:xfrm>
          <a:off x="1622936" y="4278093"/>
          <a:ext cx="5270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9" name="方程式" r:id="rId8" imgW="228600" imgH="253800" progId="Equation.3">
                  <p:embed/>
                </p:oleObj>
              </mc:Choice>
              <mc:Fallback>
                <p:oleObj name="方程式" r:id="rId8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936" y="4278093"/>
                        <a:ext cx="5270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52579"/>
              </p:ext>
            </p:extLst>
          </p:nvPr>
        </p:nvGraphicFramePr>
        <p:xfrm>
          <a:off x="5338557" y="4278093"/>
          <a:ext cx="11731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0" name="方程式" r:id="rId10" imgW="507960" imgH="253800" progId="Equation.3">
                  <p:embed/>
                </p:oleObj>
              </mc:Choice>
              <mc:Fallback>
                <p:oleObj name="方程式" r:id="rId10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557" y="4278093"/>
                        <a:ext cx="11731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1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Cascading Filters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9" y="1519239"/>
            <a:ext cx="8564081" cy="2252661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21236"/>
              </p:ext>
            </p:extLst>
          </p:nvPr>
        </p:nvGraphicFramePr>
        <p:xfrm>
          <a:off x="923925" y="2532856"/>
          <a:ext cx="32224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5" name="方程式" r:id="rId4" imgW="190440" imgH="253800" progId="Equation.3">
                  <p:embed/>
                </p:oleObj>
              </mc:Choice>
              <mc:Fallback>
                <p:oleObj name="方程式" r:id="rId4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532856"/>
                        <a:ext cx="322248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689709"/>
              </p:ext>
            </p:extLst>
          </p:nvPr>
        </p:nvGraphicFramePr>
        <p:xfrm>
          <a:off x="3232151" y="2571652"/>
          <a:ext cx="88501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6" name="方程式" r:id="rId6" imgW="520560" imgH="253800" progId="Equation.3">
                  <p:embed/>
                </p:oleObj>
              </mc:Choice>
              <mc:Fallback>
                <p:oleObj name="方程式" r:id="rId6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1" y="2571652"/>
                        <a:ext cx="885015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56884"/>
              </p:ext>
            </p:extLst>
          </p:nvPr>
        </p:nvGraphicFramePr>
        <p:xfrm>
          <a:off x="4533900" y="2589214"/>
          <a:ext cx="364281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7" name="方程式" r:id="rId8" imgW="215640" imgH="253800" progId="Equation.3">
                  <p:embed/>
                </p:oleObj>
              </mc:Choice>
              <mc:Fallback>
                <p:oleObj name="方程式" r:id="rId8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589214"/>
                        <a:ext cx="364281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712602"/>
              </p:ext>
            </p:extLst>
          </p:nvPr>
        </p:nvGraphicFramePr>
        <p:xfrm>
          <a:off x="8376414" y="2677520"/>
          <a:ext cx="344432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8" name="方程式" r:id="rId10" imgW="203040" imgH="253800" progId="Equation.3">
                  <p:embed/>
                </p:oleObj>
              </mc:Choice>
              <mc:Fallback>
                <p:oleObj name="方程式" r:id="rId10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6414" y="2677520"/>
                        <a:ext cx="344432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518427"/>
              </p:ext>
            </p:extLst>
          </p:nvPr>
        </p:nvGraphicFramePr>
        <p:xfrm>
          <a:off x="7102380" y="2628802"/>
          <a:ext cx="9504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9" name="方程式" r:id="rId12" imgW="558720" imgH="253800" progId="Equation.3">
                  <p:embed/>
                </p:oleObj>
              </mc:Choice>
              <mc:Fallback>
                <p:oleObj name="方程式" r:id="rId12" imgW="558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380" y="2628802"/>
                        <a:ext cx="950400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398930" y="1519239"/>
            <a:ext cx="2796280" cy="22526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53296" y="1519239"/>
            <a:ext cx="3149854" cy="22526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923925" y="3759924"/>
            <a:ext cx="381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1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Filter with </a:t>
            </a:r>
          </a:p>
          <a:p>
            <a:pPr algn="ctr"/>
            <a:r>
              <a:rPr lang="en-US" altLang="zh-TW" sz="2400" dirty="0" smtClean="0"/>
              <a:t>transfer function H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(s)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74682" y="3759924"/>
            <a:ext cx="381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Filter with </a:t>
            </a:r>
          </a:p>
          <a:p>
            <a:pPr algn="ctr"/>
            <a:r>
              <a:rPr lang="en-US" altLang="zh-TW" sz="2400" dirty="0" smtClean="0"/>
              <a:t>transfer function H</a:t>
            </a:r>
            <a:r>
              <a:rPr lang="en-US" altLang="zh-TW" sz="2400" baseline="-25000" dirty="0"/>
              <a:t>2</a:t>
            </a:r>
            <a:r>
              <a:rPr lang="en-US" altLang="zh-TW" sz="2400" dirty="0" smtClean="0"/>
              <a:t>(s)</a:t>
            </a:r>
            <a:endParaRPr lang="zh-TW" altLang="en-US" sz="2400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801751"/>
              </p:ext>
            </p:extLst>
          </p:nvPr>
        </p:nvGraphicFramePr>
        <p:xfrm>
          <a:off x="4483775" y="4953041"/>
          <a:ext cx="15255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90" name="方程式" r:id="rId14" imgW="660240" imgH="495000" progId="Equation.3">
                  <p:embed/>
                </p:oleObj>
              </mc:Choice>
              <mc:Fallback>
                <p:oleObj name="方程式" r:id="rId14" imgW="6602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775" y="4953041"/>
                        <a:ext cx="15255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5176"/>
              </p:ext>
            </p:extLst>
          </p:nvPr>
        </p:nvGraphicFramePr>
        <p:xfrm>
          <a:off x="6116030" y="5290043"/>
          <a:ext cx="1936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91" name="方程式" r:id="rId16" imgW="838080" imgH="215640" progId="Equation.3">
                  <p:embed/>
                </p:oleObj>
              </mc:Choice>
              <mc:Fallback>
                <p:oleObj name="方程式" r:id="rId16" imgW="838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030" y="5290043"/>
                        <a:ext cx="1936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46356" y="5204174"/>
            <a:ext cx="381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Overall Transfer Function:</a:t>
            </a:r>
            <a:endParaRPr lang="zh-TW" alt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8088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2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Cascading Filters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9" y="1519239"/>
            <a:ext cx="8564081" cy="2252661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923925" y="2532856"/>
          <a:ext cx="32224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97" name="方程式" r:id="rId4" imgW="190440" imgH="253800" progId="Equation.3">
                  <p:embed/>
                </p:oleObj>
              </mc:Choice>
              <mc:Fallback>
                <p:oleObj name="方程式" r:id="rId4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532856"/>
                        <a:ext cx="322248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3232151" y="2571652"/>
          <a:ext cx="88501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98" name="方程式" r:id="rId6" imgW="520560" imgH="253800" progId="Equation.3">
                  <p:embed/>
                </p:oleObj>
              </mc:Choice>
              <mc:Fallback>
                <p:oleObj name="方程式" r:id="rId6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1" y="2571652"/>
                        <a:ext cx="885015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4533900" y="2589214"/>
          <a:ext cx="364281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99" name="方程式" r:id="rId8" imgW="215640" imgH="253800" progId="Equation.3">
                  <p:embed/>
                </p:oleObj>
              </mc:Choice>
              <mc:Fallback>
                <p:oleObj name="方程式" r:id="rId8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589214"/>
                        <a:ext cx="364281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8376414" y="2677520"/>
          <a:ext cx="344432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0" name="方程式" r:id="rId10" imgW="203040" imgH="253800" progId="Equation.3">
                  <p:embed/>
                </p:oleObj>
              </mc:Choice>
              <mc:Fallback>
                <p:oleObj name="方程式" r:id="rId10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6414" y="2677520"/>
                        <a:ext cx="344432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7102380" y="2628802"/>
          <a:ext cx="9504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1" name="方程式" r:id="rId12" imgW="558720" imgH="253800" progId="Equation.3">
                  <p:embed/>
                </p:oleObj>
              </mc:Choice>
              <mc:Fallback>
                <p:oleObj name="方程式" r:id="rId12" imgW="558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380" y="2628802"/>
                        <a:ext cx="950400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398930" y="1519239"/>
            <a:ext cx="2796280" cy="22526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53296" y="1519239"/>
            <a:ext cx="3149854" cy="22526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923925" y="3759924"/>
            <a:ext cx="381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1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Filter with </a:t>
            </a:r>
          </a:p>
          <a:p>
            <a:pPr algn="ctr"/>
            <a:r>
              <a:rPr lang="en-US" altLang="zh-TW" sz="2400" dirty="0" smtClean="0"/>
              <a:t>transfer function H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(s)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74682" y="3759924"/>
            <a:ext cx="381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Filter with </a:t>
            </a:r>
          </a:p>
          <a:p>
            <a:pPr algn="ctr"/>
            <a:r>
              <a:rPr lang="en-US" altLang="zh-TW" sz="2400" dirty="0" smtClean="0"/>
              <a:t>transfer function H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(s)</a:t>
            </a:r>
            <a:endParaRPr lang="zh-TW" altLang="en-US" sz="2400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31798"/>
              </p:ext>
            </p:extLst>
          </p:nvPr>
        </p:nvGraphicFramePr>
        <p:xfrm>
          <a:off x="819225" y="4628748"/>
          <a:ext cx="32273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2" name="方程式" r:id="rId14" imgW="1396800" imgH="431640" progId="Equation.3">
                  <p:embed/>
                </p:oleObj>
              </mc:Choice>
              <mc:Fallback>
                <p:oleObj name="方程式" r:id="rId14" imgW="1396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225" y="4628748"/>
                        <a:ext cx="322738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32152"/>
              </p:ext>
            </p:extLst>
          </p:nvPr>
        </p:nvGraphicFramePr>
        <p:xfrm>
          <a:off x="819225" y="5826455"/>
          <a:ext cx="199548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3" name="方程式" r:id="rId16" imgW="863280" imgH="253800" progId="Equation.3">
                  <p:embed/>
                </p:oleObj>
              </mc:Choice>
              <mc:Fallback>
                <p:oleObj name="方程式" r:id="rId16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225" y="5826455"/>
                        <a:ext cx="199548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93344"/>
              </p:ext>
            </p:extLst>
          </p:nvPr>
        </p:nvGraphicFramePr>
        <p:xfrm>
          <a:off x="4356864" y="4673000"/>
          <a:ext cx="40195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4" name="方程式" r:id="rId18" imgW="1739880" imgH="431640" progId="Equation.3">
                  <p:embed/>
                </p:oleObj>
              </mc:Choice>
              <mc:Fallback>
                <p:oleObj name="方程式" r:id="rId18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864" y="4673000"/>
                        <a:ext cx="40195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726720"/>
              </p:ext>
            </p:extLst>
          </p:nvPr>
        </p:nvGraphicFramePr>
        <p:xfrm>
          <a:off x="4356864" y="5570537"/>
          <a:ext cx="15255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5" name="方程式" r:id="rId20" imgW="660240" imgH="495000" progId="Equation.3">
                  <p:embed/>
                </p:oleObj>
              </mc:Choice>
              <mc:Fallback>
                <p:oleObj name="方程式" r:id="rId20" imgW="6602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864" y="5570537"/>
                        <a:ext cx="15255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00815"/>
              </p:ext>
            </p:extLst>
          </p:nvPr>
        </p:nvGraphicFramePr>
        <p:xfrm>
          <a:off x="5803036" y="5686425"/>
          <a:ext cx="32273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6" name="方程式" r:id="rId22" imgW="1396800" imgH="431640" progId="Equation.3">
                  <p:embed/>
                </p:oleObj>
              </mc:Choice>
              <mc:Fallback>
                <p:oleObj name="方程式" r:id="rId22" imgW="1396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036" y="5686425"/>
                        <a:ext cx="322738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7680316" y="5669950"/>
            <a:ext cx="1350108" cy="1043587"/>
          </a:xfrm>
          <a:prstGeom prst="rect">
            <a:avLst/>
          </a:prstGeom>
          <a:noFill/>
          <a:ln w="571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2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Cascading Filters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9" y="1519239"/>
            <a:ext cx="8564081" cy="2252661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923925" y="2532856"/>
          <a:ext cx="32224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9" name="方程式" r:id="rId4" imgW="190440" imgH="253800" progId="Equation.3">
                  <p:embed/>
                </p:oleObj>
              </mc:Choice>
              <mc:Fallback>
                <p:oleObj name="方程式" r:id="rId4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532856"/>
                        <a:ext cx="322248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3232151" y="2571652"/>
          <a:ext cx="88501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0" name="方程式" r:id="rId6" imgW="520560" imgH="253800" progId="Equation.3">
                  <p:embed/>
                </p:oleObj>
              </mc:Choice>
              <mc:Fallback>
                <p:oleObj name="方程式" r:id="rId6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1" y="2571652"/>
                        <a:ext cx="885015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4533900" y="2589214"/>
          <a:ext cx="364281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1" name="方程式" r:id="rId8" imgW="215640" imgH="253800" progId="Equation.3">
                  <p:embed/>
                </p:oleObj>
              </mc:Choice>
              <mc:Fallback>
                <p:oleObj name="方程式" r:id="rId8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589214"/>
                        <a:ext cx="364281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8376414" y="2677520"/>
          <a:ext cx="344432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2" name="方程式" r:id="rId10" imgW="203040" imgH="253800" progId="Equation.3">
                  <p:embed/>
                </p:oleObj>
              </mc:Choice>
              <mc:Fallback>
                <p:oleObj name="方程式" r:id="rId10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6414" y="2677520"/>
                        <a:ext cx="344432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7102380" y="2628802"/>
          <a:ext cx="9504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3" name="方程式" r:id="rId12" imgW="558720" imgH="253800" progId="Equation.3">
                  <p:embed/>
                </p:oleObj>
              </mc:Choice>
              <mc:Fallback>
                <p:oleObj name="方程式" r:id="rId12" imgW="558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380" y="2628802"/>
                        <a:ext cx="950400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398930" y="1519239"/>
            <a:ext cx="2796280" cy="22526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53296" y="1519239"/>
            <a:ext cx="3149854" cy="22526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923925" y="3759924"/>
            <a:ext cx="381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1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Filter with </a:t>
            </a:r>
          </a:p>
          <a:p>
            <a:pPr algn="ctr"/>
            <a:r>
              <a:rPr lang="en-US" altLang="zh-TW" sz="2400" dirty="0" smtClean="0"/>
              <a:t>transfer function H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(s)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74682" y="3759924"/>
            <a:ext cx="381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Filter with </a:t>
            </a:r>
          </a:p>
          <a:p>
            <a:pPr algn="ctr"/>
            <a:r>
              <a:rPr lang="en-US" altLang="zh-TW" sz="2400" dirty="0" smtClean="0"/>
              <a:t>transfer function H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(s)</a:t>
            </a:r>
            <a:endParaRPr lang="zh-TW" altLang="en-US" sz="2400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90823"/>
              </p:ext>
            </p:extLst>
          </p:nvPr>
        </p:nvGraphicFramePr>
        <p:xfrm>
          <a:off x="4801154" y="321642"/>
          <a:ext cx="39322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4" name="方程式" r:id="rId14" imgW="1701720" imgH="431640" progId="Equation.3">
                  <p:embed/>
                </p:oleObj>
              </mc:Choice>
              <mc:Fallback>
                <p:oleObj name="方程式" r:id="rId14" imgW="1701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154" y="321642"/>
                        <a:ext cx="39322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483184"/>
              </p:ext>
            </p:extLst>
          </p:nvPr>
        </p:nvGraphicFramePr>
        <p:xfrm>
          <a:off x="3251992" y="4819998"/>
          <a:ext cx="26400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5" name="方程式" r:id="rId16" imgW="1143000" imgH="215640" progId="Equation.3">
                  <p:embed/>
                </p:oleObj>
              </mc:Choice>
              <mc:Fallback>
                <p:oleObj name="方程式" r:id="rId16" imgW="1143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992" y="4819998"/>
                        <a:ext cx="26400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399034" y="5451797"/>
            <a:ext cx="597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zero output impedance (Z</a:t>
            </a:r>
            <a:r>
              <a:rPr lang="en-US" altLang="zh-TW" sz="2400" baseline="-25000" dirty="0" smtClean="0"/>
              <a:t>o1</a:t>
            </a:r>
            <a:r>
              <a:rPr lang="en-US" altLang="zh-TW" sz="2400" dirty="0" smtClean="0"/>
              <a:t>=0)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399034" y="6046786"/>
            <a:ext cx="597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or  If infinite input impedance (Z</a:t>
            </a:r>
            <a:r>
              <a:rPr lang="en-US" altLang="zh-TW" sz="2400" baseline="-25000" dirty="0" smtClean="0"/>
              <a:t>i2</a:t>
            </a:r>
            <a:r>
              <a:rPr lang="en-US" altLang="zh-TW" sz="2400" dirty="0" smtClean="0"/>
              <a:t>=∞)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52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1070190" y="4164778"/>
            <a:ext cx="5353050" cy="2294305"/>
            <a:chOff x="1070190" y="4164778"/>
            <a:chExt cx="5353050" cy="229430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190" y="4487408"/>
              <a:ext cx="5353050" cy="1971675"/>
            </a:xfrm>
            <a:prstGeom prst="rect">
              <a:avLst/>
            </a:prstGeom>
          </p:spPr>
        </p:pic>
        <p:graphicFrame>
          <p:nvGraphicFramePr>
            <p:cNvPr id="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1706381"/>
                </p:ext>
              </p:extLst>
            </p:nvPr>
          </p:nvGraphicFramePr>
          <p:xfrm>
            <a:off x="2819958" y="5377995"/>
            <a:ext cx="672972" cy="45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5" name="方程式" r:id="rId4" imgW="342720" imgH="228600" progId="Equation.3">
                    <p:embed/>
                  </p:oleObj>
                </mc:Choice>
                <mc:Fallback>
                  <p:oleObj name="方程式" r:id="rId4" imgW="342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958" y="5377995"/>
                          <a:ext cx="672972" cy="45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54069"/>
                </p:ext>
              </p:extLst>
            </p:nvPr>
          </p:nvGraphicFramePr>
          <p:xfrm>
            <a:off x="4412704" y="4164778"/>
            <a:ext cx="724325" cy="45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6" name="方程式" r:id="rId6" imgW="368280" imgH="228600" progId="Equation.3">
                    <p:embed/>
                  </p:oleObj>
                </mc:Choice>
                <mc:Fallback>
                  <p:oleObj name="方程式" r:id="rId6" imgW="368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2704" y="4164778"/>
                          <a:ext cx="724325" cy="45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1465151"/>
                </p:ext>
              </p:extLst>
            </p:nvPr>
          </p:nvGraphicFramePr>
          <p:xfrm>
            <a:off x="4312903" y="5377995"/>
            <a:ext cx="923925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7" name="方程式" r:id="rId8" imgW="469800" imgH="253800" progId="Equation.3">
                    <p:embed/>
                  </p:oleObj>
                </mc:Choice>
                <mc:Fallback>
                  <p:oleObj name="方程式" r:id="rId8" imgW="4698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903" y="5377995"/>
                          <a:ext cx="923925" cy="500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群組 15"/>
          <p:cNvGrpSpPr/>
          <p:nvPr/>
        </p:nvGrpSpPr>
        <p:grpSpPr>
          <a:xfrm>
            <a:off x="1070190" y="1674104"/>
            <a:ext cx="4610100" cy="2328806"/>
            <a:chOff x="1070190" y="1674104"/>
            <a:chExt cx="4610100" cy="232880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0190" y="2059810"/>
              <a:ext cx="4610100" cy="1943100"/>
            </a:xfrm>
            <a:prstGeom prst="rect">
              <a:avLst/>
            </a:prstGeom>
          </p:spPr>
        </p:pic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4858210"/>
                </p:ext>
              </p:extLst>
            </p:nvPr>
          </p:nvGraphicFramePr>
          <p:xfrm>
            <a:off x="2794622" y="2906373"/>
            <a:ext cx="672972" cy="45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8" name="方程式" r:id="rId11" imgW="342720" imgH="228600" progId="Equation.3">
                    <p:embed/>
                  </p:oleObj>
                </mc:Choice>
                <mc:Fallback>
                  <p:oleObj name="方程式" r:id="rId11" imgW="342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4622" y="2906373"/>
                          <a:ext cx="672972" cy="45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458224"/>
                </p:ext>
              </p:extLst>
            </p:nvPr>
          </p:nvGraphicFramePr>
          <p:xfrm>
            <a:off x="4355555" y="1674104"/>
            <a:ext cx="724325" cy="45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9" name="方程式" r:id="rId13" imgW="368280" imgH="228600" progId="Equation.3">
                    <p:embed/>
                  </p:oleObj>
                </mc:Choice>
                <mc:Fallback>
                  <p:oleObj name="方程式" r:id="rId13" imgW="368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555" y="1674104"/>
                          <a:ext cx="724325" cy="45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4954855"/>
                </p:ext>
              </p:extLst>
            </p:nvPr>
          </p:nvGraphicFramePr>
          <p:xfrm>
            <a:off x="4355554" y="2856311"/>
            <a:ext cx="923925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10" name="方程式" r:id="rId15" imgW="469800" imgH="253800" progId="Equation.3">
                    <p:embed/>
                  </p:oleObj>
                </mc:Choice>
                <mc:Fallback>
                  <p:oleObj name="方程式" r:id="rId15" imgW="4698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554" y="2856311"/>
                          <a:ext cx="923925" cy="500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Cascading </a:t>
            </a:r>
            <a:r>
              <a:rPr lang="en-US" altLang="zh-TW" dirty="0" smtClean="0"/>
              <a:t>Filters </a:t>
            </a:r>
            <a:br>
              <a:rPr lang="en-US" altLang="zh-TW" dirty="0" smtClean="0"/>
            </a:br>
            <a:r>
              <a:rPr lang="en-US" altLang="zh-TW" dirty="0" smtClean="0"/>
              <a:t>– Input &amp; Output Impedance</a:t>
            </a:r>
            <a:endParaRPr lang="zh-TW" altLang="en-US" dirty="0"/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99951"/>
              </p:ext>
            </p:extLst>
          </p:nvPr>
        </p:nvGraphicFramePr>
        <p:xfrm>
          <a:off x="6781800" y="2513013"/>
          <a:ext cx="16129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1" name="方程式" r:id="rId17" imgW="698400" imgH="482400" progId="Equation.3">
                  <p:embed/>
                </p:oleObj>
              </mc:Choice>
              <mc:Fallback>
                <p:oleObj name="方程式" r:id="rId17" imgW="698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513013"/>
                        <a:ext cx="1612900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870830"/>
              </p:ext>
            </p:extLst>
          </p:nvPr>
        </p:nvGraphicFramePr>
        <p:xfrm>
          <a:off x="6840478" y="4986335"/>
          <a:ext cx="16716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2" name="方程式" r:id="rId19" imgW="723600" imgH="482400" progId="Equation.3">
                  <p:embed/>
                </p:oleObj>
              </mc:Choice>
              <mc:Fallback>
                <p:oleObj name="方程式" r:id="rId19" imgW="723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478" y="4986335"/>
                        <a:ext cx="1671637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33233"/>
              </p:ext>
            </p:extLst>
          </p:nvPr>
        </p:nvGraphicFramePr>
        <p:xfrm>
          <a:off x="1865313" y="2887663"/>
          <a:ext cx="3825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3" name="方程式" r:id="rId21" imgW="215640" imgH="253800" progId="Equation.3">
                  <p:embed/>
                </p:oleObj>
              </mc:Choice>
              <mc:Fallback>
                <p:oleObj name="方程式" r:id="rId21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887663"/>
                        <a:ext cx="38258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718721"/>
              </p:ext>
            </p:extLst>
          </p:nvPr>
        </p:nvGraphicFramePr>
        <p:xfrm>
          <a:off x="1394382" y="5377995"/>
          <a:ext cx="7413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4" name="方程式" r:id="rId23" imgW="419040" imgH="253800" progId="Equation.3">
                  <p:embed/>
                </p:oleObj>
              </mc:Choice>
              <mc:Fallback>
                <p:oleObj name="方程式" r:id="rId23" imgW="419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382" y="5377995"/>
                        <a:ext cx="7413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283564"/>
              </p:ext>
            </p:extLst>
          </p:nvPr>
        </p:nvGraphicFramePr>
        <p:xfrm>
          <a:off x="836028" y="2894411"/>
          <a:ext cx="3159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5" name="方程式" r:id="rId25" imgW="177480" imgH="253800" progId="Equation.3">
                  <p:embed/>
                </p:oleObj>
              </mc:Choice>
              <mc:Fallback>
                <p:oleObj name="方程式" r:id="rId25" imgW="177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28" y="2894411"/>
                        <a:ext cx="3159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420118"/>
              </p:ext>
            </p:extLst>
          </p:nvPr>
        </p:nvGraphicFramePr>
        <p:xfrm>
          <a:off x="6359358" y="5318122"/>
          <a:ext cx="3159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6" name="方程式" r:id="rId27" imgW="177480" imgH="253800" progId="Equation.3">
                  <p:embed/>
                </p:oleObj>
              </mc:Choice>
              <mc:Fallback>
                <p:oleObj name="方程式" r:id="rId27" imgW="177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358" y="5318122"/>
                        <a:ext cx="3159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831075"/>
              </p:ext>
            </p:extLst>
          </p:nvPr>
        </p:nvGraphicFramePr>
        <p:xfrm>
          <a:off x="5338360" y="5377995"/>
          <a:ext cx="3825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7" name="方程式" r:id="rId29" imgW="215640" imgH="253800" progId="Equation.3">
                  <p:embed/>
                </p:oleObj>
              </mc:Choice>
              <mc:Fallback>
                <p:oleObj name="方程式" r:id="rId29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360" y="5377995"/>
                        <a:ext cx="38258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8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Cascading Filters </a:t>
            </a:r>
            <a:br>
              <a:rPr lang="en-US" altLang="zh-TW" dirty="0"/>
            </a:br>
            <a:r>
              <a:rPr lang="en-US" altLang="zh-TW" dirty="0"/>
              <a:t>– </a:t>
            </a:r>
            <a:r>
              <a:rPr lang="en-US" altLang="zh-TW" dirty="0" smtClean="0"/>
              <a:t>Basic Active Filter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2" y="2220701"/>
            <a:ext cx="5652023" cy="4460984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37742"/>
              </p:ext>
            </p:extLst>
          </p:nvPr>
        </p:nvGraphicFramePr>
        <p:xfrm>
          <a:off x="5891375" y="4926538"/>
          <a:ext cx="4984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4" name="方程式" r:id="rId4" imgW="215640" imgH="253800" progId="Equation.3">
                  <p:embed/>
                </p:oleObj>
              </mc:Choice>
              <mc:Fallback>
                <p:oleObj name="方程式" r:id="rId4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375" y="4926538"/>
                        <a:ext cx="4984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43493"/>
              </p:ext>
            </p:extLst>
          </p:nvPr>
        </p:nvGraphicFramePr>
        <p:xfrm>
          <a:off x="948171" y="4805424"/>
          <a:ext cx="5286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5" name="方程式" r:id="rId6" imgW="228600" imgH="253800" progId="Equation.3">
                  <p:embed/>
                </p:oleObj>
              </mc:Choice>
              <mc:Fallback>
                <p:oleObj name="方程式" r:id="rId6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171" y="4805424"/>
                        <a:ext cx="5286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3670723" y="3936440"/>
            <a:ext cx="203200" cy="203200"/>
            <a:chOff x="2065867" y="3437467"/>
            <a:chExt cx="203200" cy="2032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3670723" y="4355924"/>
            <a:ext cx="203200" cy="203200"/>
            <a:chOff x="2065867" y="3437467"/>
            <a:chExt cx="203200" cy="2032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3046958" y="4288690"/>
            <a:ext cx="31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046958" y="3576375"/>
            <a:ext cx="31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673388" y="3225914"/>
            <a:ext cx="12001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3859944" y="2206770"/>
            <a:ext cx="1119503" cy="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163106" y="2738712"/>
            <a:ext cx="31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err="1" smtClean="0">
                <a:solidFill>
                  <a:srgbClr val="FF0000"/>
                </a:solidFill>
              </a:rPr>
              <a:t>i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192306" y="1703914"/>
            <a:ext cx="59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-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i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111412" y="3936440"/>
            <a:ext cx="0" cy="2113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378113" y="4793848"/>
            <a:ext cx="61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=0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306966" y="2716280"/>
            <a:ext cx="61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=0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419695" y="1690689"/>
            <a:ext cx="61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=0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449137" y="3780722"/>
            <a:ext cx="31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54045"/>
              </p:ext>
            </p:extLst>
          </p:nvPr>
        </p:nvGraphicFramePr>
        <p:xfrm>
          <a:off x="6226067" y="2769508"/>
          <a:ext cx="21986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6" name="方程式" r:id="rId8" imgW="952200" imgH="482400" progId="Equation.3">
                  <p:embed/>
                </p:oleObj>
              </mc:Choice>
              <mc:Fallback>
                <p:oleObj name="方程式" r:id="rId8" imgW="952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067" y="2769508"/>
                        <a:ext cx="219868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5987" y="4139640"/>
            <a:ext cx="694895" cy="2000454"/>
          </a:xfrm>
          <a:prstGeom prst="rect">
            <a:avLst/>
          </a:prstGeom>
        </p:spPr>
      </p:pic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644860"/>
              </p:ext>
            </p:extLst>
          </p:nvPr>
        </p:nvGraphicFramePr>
        <p:xfrm>
          <a:off x="6880544" y="4293825"/>
          <a:ext cx="535462" cy="76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7" name="方程式" r:id="rId11" imgW="177480" imgH="253800" progId="Equation.3">
                  <p:embed/>
                </p:oleObj>
              </mc:Choice>
              <mc:Fallback>
                <p:oleObj name="方程式" r:id="rId11" imgW="177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544" y="4293825"/>
                        <a:ext cx="535462" cy="76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5974718" y="4451193"/>
            <a:ext cx="331787" cy="41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6084200" y="5568847"/>
            <a:ext cx="331787" cy="41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5751355" y="248203"/>
            <a:ext cx="3549700" cy="2058496"/>
            <a:chOff x="5085263" y="190633"/>
            <a:chExt cx="3549700" cy="2058496"/>
          </a:xfrm>
        </p:grpSpPr>
        <p:graphicFrame>
          <p:nvGraphicFramePr>
            <p:cNvPr id="3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767778"/>
                </p:ext>
              </p:extLst>
            </p:nvPr>
          </p:nvGraphicFramePr>
          <p:xfrm>
            <a:off x="5095509" y="190633"/>
            <a:ext cx="2640013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448" name="方程式" r:id="rId13" imgW="1143000" imgH="215640" progId="Equation.3">
                    <p:embed/>
                  </p:oleObj>
                </mc:Choice>
                <mc:Fallback>
                  <p:oleObj name="方程式" r:id="rId13" imgW="11430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5509" y="190633"/>
                          <a:ext cx="2640013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文字方塊 33"/>
            <p:cNvSpPr txBox="1"/>
            <p:nvPr/>
          </p:nvSpPr>
          <p:spPr>
            <a:xfrm>
              <a:off x="5095509" y="632591"/>
              <a:ext cx="3092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If zero output impedance (Z</a:t>
              </a:r>
              <a:r>
                <a:rPr lang="en-US" altLang="zh-TW" sz="2400" baseline="-25000" dirty="0" smtClean="0"/>
                <a:t>o1</a:t>
              </a:r>
              <a:r>
                <a:rPr lang="en-US" altLang="zh-TW" sz="2400" dirty="0" smtClean="0"/>
                <a:t>=0)</a:t>
              </a:r>
              <a:endParaRPr lang="zh-TW" altLang="en-US" sz="2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085263" y="1418132"/>
              <a:ext cx="3549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or  If infinite input impedance (Z</a:t>
              </a:r>
              <a:r>
                <a:rPr lang="en-US" altLang="zh-TW" sz="2400" baseline="-25000" dirty="0" smtClean="0"/>
                <a:t>i2</a:t>
              </a:r>
              <a:r>
                <a:rPr lang="en-US" altLang="zh-TW" sz="2400" dirty="0" smtClean="0"/>
                <a:t>=∞)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3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18" grpId="0" animBg="1"/>
      <p:bldP spid="3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Active </a:t>
            </a:r>
            <a:r>
              <a:rPr lang="en-US" altLang="zh-TW" dirty="0" smtClean="0"/>
              <a:t>Notch </a:t>
            </a:r>
            <a:r>
              <a:rPr lang="en-US" altLang="zh-TW" dirty="0"/>
              <a:t>Filter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48" y="3207818"/>
            <a:ext cx="7466153" cy="29453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48" y="1607534"/>
            <a:ext cx="6486525" cy="13620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08154" y="1431782"/>
            <a:ext cx="4690791" cy="1597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08154" y="3215754"/>
            <a:ext cx="4687945" cy="29373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1589881"/>
            <a:ext cx="1905000" cy="13144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0" y="1577833"/>
            <a:ext cx="1905000" cy="130492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03273" y="198758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A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7396" y="444965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B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79548" y="6256336"/>
            <a:ext cx="646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Which one is correct?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Firsr</a:t>
            </a:r>
            <a:r>
              <a:rPr lang="en-US" altLang="zh-TW" dirty="0" smtClean="0"/>
              <a:t>-order </a:t>
            </a:r>
            <a:r>
              <a:rPr lang="en-US" altLang="zh-TW" dirty="0"/>
              <a:t>Filters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862426"/>
              </p:ext>
            </p:extLst>
          </p:nvPr>
        </p:nvGraphicFramePr>
        <p:xfrm>
          <a:off x="1926444" y="5054604"/>
          <a:ext cx="19637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45" name="方程式" r:id="rId3" imgW="939600" imgH="419040" progId="Equation.3">
                  <p:embed/>
                </p:oleObj>
              </mc:Choice>
              <mc:Fallback>
                <p:oleObj name="方程式" r:id="rId3" imgW="939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444" y="5054604"/>
                        <a:ext cx="196373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31783"/>
              </p:ext>
            </p:extLst>
          </p:nvPr>
        </p:nvGraphicFramePr>
        <p:xfrm>
          <a:off x="5294061" y="5054604"/>
          <a:ext cx="19637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46" name="方程式" r:id="rId5" imgW="939600" imgH="419040" progId="Equation.3">
                  <p:embed/>
                </p:oleObj>
              </mc:Choice>
              <mc:Fallback>
                <p:oleObj name="方程式" r:id="rId5" imgW="939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061" y="5054604"/>
                        <a:ext cx="19637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743196" y="3770969"/>
            <a:ext cx="2402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1</a:t>
            </a:r>
            <a:r>
              <a:rPr lang="en-US" altLang="zh-TW" sz="2800" dirty="0" smtClean="0"/>
              <a:t>:</a:t>
            </a:r>
          </a:p>
          <a:p>
            <a:r>
              <a:rPr lang="en-US" altLang="zh-TW" sz="2400" dirty="0" smtClean="0"/>
              <a:t>1 pole, 0 zero</a:t>
            </a:r>
            <a:endParaRPr lang="zh-TW" altLang="en-US" sz="2400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839969"/>
              </p:ext>
            </p:extLst>
          </p:nvPr>
        </p:nvGraphicFramePr>
        <p:xfrm>
          <a:off x="1284349" y="2189623"/>
          <a:ext cx="16192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47" name="方程式" r:id="rId7" imgW="774360" imgH="419040" progId="Equation.3">
                  <p:embed/>
                </p:oleObj>
              </mc:Choice>
              <mc:Fallback>
                <p:oleObj name="方程式" r:id="rId7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349" y="2189623"/>
                        <a:ext cx="16192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340878" y="2619144"/>
            <a:ext cx="265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first order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264923" y="2165314"/>
            <a:ext cx="265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dirty="0" smtClean="0"/>
              <a:t>ero or first order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59592" y="2637459"/>
            <a:ext cx="265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1 pole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713379" y="2180349"/>
            <a:ext cx="265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0 or 1 zero</a:t>
            </a:r>
            <a:endParaRPr lang="zh-TW" altLang="en-US" sz="2400" dirty="0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2903599" y="2425854"/>
            <a:ext cx="5438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727482" y="2425854"/>
            <a:ext cx="5438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5421717" y="2874089"/>
            <a:ext cx="11225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921528" y="2874089"/>
            <a:ext cx="10050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5164367" y="3770969"/>
            <a:ext cx="2402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Case 2</a:t>
            </a:r>
            <a:r>
              <a:rPr lang="en-US" altLang="zh-TW" sz="2800" dirty="0" smtClean="0"/>
              <a:t>:</a:t>
            </a:r>
          </a:p>
          <a:p>
            <a:r>
              <a:rPr lang="en-US" altLang="zh-TW" sz="2400" dirty="0" smtClean="0"/>
              <a:t>1 pole, 1 zero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04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Active Notch Filter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280" y="1507154"/>
            <a:ext cx="6930626" cy="47044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67168" y="1724896"/>
            <a:ext cx="2585681" cy="20903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27756" y="4279297"/>
            <a:ext cx="2727571" cy="19323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6310" y="2150517"/>
            <a:ext cx="182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Low-pass Filter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79024" y="5816916"/>
            <a:ext cx="182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High-pass Filter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93458" y="2354574"/>
            <a:ext cx="182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Add</a:t>
            </a:r>
          </a:p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Together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TW" sz="2800" dirty="0" smtClean="0"/>
              <a:t>11.19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3137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583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11.19: Ra=7.96k</a:t>
            </a:r>
            <a:r>
              <a:rPr lang="el-GR" altLang="zh-TW" sz="2800" dirty="0"/>
              <a:t>Ω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Rb</a:t>
            </a:r>
            <a:r>
              <a:rPr lang="en-US" altLang="zh-TW" sz="2800" dirty="0"/>
              <a:t>= 796</a:t>
            </a:r>
            <a:r>
              <a:rPr lang="el-GR" altLang="zh-TW" sz="2800" dirty="0"/>
              <a:t>Ω</a:t>
            </a:r>
            <a:r>
              <a:rPr lang="en-US" altLang="zh-TW" sz="2800" dirty="0"/>
              <a:t>, 	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en-US" altLang="zh-TW" sz="2800" dirty="0" err="1"/>
              <a:t>va</a:t>
            </a:r>
            <a:r>
              <a:rPr lang="en-US" altLang="zh-TW" sz="2800" dirty="0"/>
              <a:t>(t)=8.57cos(0.6</a:t>
            </a:r>
            <a:r>
              <a:rPr lang="el-GR" altLang="zh-TW" sz="2800" dirty="0"/>
              <a:t>ω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t-31</a:t>
            </a:r>
            <a:r>
              <a:rPr lang="zh-TW" altLang="en-US" sz="2800" baseline="30000" dirty="0">
                <a:latin typeface="新細明體" panose="02020500000000000000" pitchFamily="18" charset="-120"/>
              </a:rPr>
              <a:t>。</a:t>
            </a:r>
            <a:r>
              <a:rPr lang="en-US" altLang="zh-TW" sz="2800" dirty="0"/>
              <a:t>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TW" sz="2800" dirty="0"/>
              <a:t>		+0.83cos(1.2</a:t>
            </a:r>
            <a:r>
              <a:rPr lang="el-GR" altLang="zh-TW" sz="2800" dirty="0"/>
              <a:t>ω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t-85</a:t>
            </a:r>
            <a:r>
              <a:rPr lang="zh-TW" altLang="en-US" sz="2800" baseline="30000" dirty="0">
                <a:latin typeface="新細明體" panose="02020500000000000000" pitchFamily="18" charset="-120"/>
              </a:rPr>
              <a:t>。</a:t>
            </a:r>
            <a:r>
              <a:rPr lang="en-US" altLang="zh-TW" sz="2800" dirty="0"/>
              <a:t>)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TW" sz="2800" dirty="0"/>
              <a:t>	</a:t>
            </a:r>
            <a:r>
              <a:rPr lang="en-US" altLang="zh-TW" sz="2800" dirty="0" err="1"/>
              <a:t>vb</a:t>
            </a:r>
            <a:r>
              <a:rPr lang="en-US" altLang="zh-TW" sz="2800" dirty="0"/>
              <a:t>(t)=0.60cos(0.6</a:t>
            </a:r>
            <a:r>
              <a:rPr lang="el-GR" altLang="zh-TW" sz="2800" dirty="0"/>
              <a:t>ω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t+87</a:t>
            </a:r>
            <a:r>
              <a:rPr lang="zh-TW" altLang="en-US" sz="2800" baseline="30000" dirty="0">
                <a:latin typeface="新細明體" panose="02020500000000000000" pitchFamily="18" charset="-120"/>
              </a:rPr>
              <a:t>。</a:t>
            </a:r>
            <a:r>
              <a:rPr lang="en-US" altLang="zh-TW" sz="2800" dirty="0"/>
              <a:t>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TW" sz="2800" dirty="0"/>
              <a:t>		+7.86cos(1.2</a:t>
            </a:r>
            <a:r>
              <a:rPr lang="el-GR" altLang="zh-TW" sz="2800" dirty="0"/>
              <a:t>ω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t+40</a:t>
            </a:r>
            <a:r>
              <a:rPr lang="zh-TW" altLang="en-US" sz="2800" baseline="30000" dirty="0">
                <a:latin typeface="新細明體" panose="02020500000000000000" pitchFamily="18" charset="-120"/>
              </a:rPr>
              <a:t>。</a:t>
            </a:r>
            <a:r>
              <a:rPr lang="en-US" altLang="zh-TW" sz="2800" dirty="0"/>
              <a:t>)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TW" sz="2800" dirty="0"/>
              <a:t>	(</a:t>
            </a:r>
            <a:r>
              <a:rPr lang="el-GR" altLang="zh-TW" sz="2800" dirty="0"/>
              <a:t>ω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and </a:t>
            </a:r>
            <a:r>
              <a:rPr lang="el-GR" altLang="zh-TW" sz="2800" dirty="0"/>
              <a:t>ω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 are 2</a:t>
            </a:r>
            <a:r>
              <a:rPr lang="el-GR" altLang="zh-TW" sz="2800" dirty="0"/>
              <a:t>π</a:t>
            </a:r>
            <a:r>
              <a:rPr lang="en-US" altLang="zh-TW" sz="2800" dirty="0"/>
              <a:t>f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and 2</a:t>
            </a:r>
            <a:r>
              <a:rPr lang="el-GR" altLang="zh-TW" sz="2800" dirty="0"/>
              <a:t>π</a:t>
            </a:r>
            <a:r>
              <a:rPr lang="en-US" altLang="zh-TW" sz="2800" dirty="0"/>
              <a:t>f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 respectively)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 smtClean="0"/>
              <a:t>11.22: x=0.14, </a:t>
            </a:r>
            <a:r>
              <a:rPr lang="el-GR" altLang="zh-TW" sz="2800" dirty="0" smtClean="0"/>
              <a:t>ω</a:t>
            </a:r>
            <a:r>
              <a:rPr lang="en-US" altLang="zh-TW" sz="2800" dirty="0" smtClean="0"/>
              <a:t>co=0.374/RC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 smtClean="0"/>
              <a:t>11.26(refer to P494): </a:t>
            </a:r>
            <a:r>
              <a:rPr lang="el-GR" altLang="zh-TW" sz="2800" dirty="0" smtClean="0"/>
              <a:t>ω</a:t>
            </a:r>
            <a:r>
              <a:rPr lang="en-US" altLang="zh-TW" sz="2800" dirty="0" smtClean="0"/>
              <a:t>0=2</a:t>
            </a:r>
            <a:r>
              <a:rPr lang="el-GR" altLang="zh-TW" sz="2800" dirty="0" smtClean="0"/>
              <a:t>π</a:t>
            </a:r>
            <a:r>
              <a:rPr lang="en-US" altLang="zh-TW" sz="2800" dirty="0" smtClean="0"/>
              <a:t> X 6 X 10^4, B=</a:t>
            </a:r>
            <a:r>
              <a:rPr lang="el-GR" altLang="zh-TW" sz="2800" dirty="0"/>
              <a:t> ω</a:t>
            </a:r>
            <a:r>
              <a:rPr lang="en-US" altLang="zh-TW" sz="2800" dirty="0"/>
              <a:t>0=2</a:t>
            </a:r>
            <a:r>
              <a:rPr lang="el-GR" altLang="zh-TW" sz="2800" dirty="0"/>
              <a:t>π</a:t>
            </a:r>
            <a:r>
              <a:rPr lang="en-US" altLang="zh-TW" sz="2800" dirty="0"/>
              <a:t> X </a:t>
            </a:r>
            <a:r>
              <a:rPr lang="en-US" altLang="zh-TW" sz="2800" dirty="0" smtClean="0"/>
              <a:t>5 </a:t>
            </a:r>
            <a:r>
              <a:rPr lang="en-US" altLang="zh-TW" sz="2800" dirty="0"/>
              <a:t>X </a:t>
            </a:r>
            <a:r>
              <a:rPr lang="en-US" altLang="zh-TW" sz="2800" dirty="0" smtClean="0"/>
              <a:t>10^4, Q=1.2, R=45.2</a:t>
            </a:r>
            <a:r>
              <a:rPr lang="el-GR" altLang="zh-TW" sz="2800" dirty="0" smtClean="0"/>
              <a:t>Ω</a:t>
            </a:r>
            <a:r>
              <a:rPr lang="en-US" altLang="zh-TW" sz="2800" dirty="0" smtClean="0"/>
              <a:t>, C=70.4nF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11.28(refer to P494</a:t>
            </a:r>
            <a:r>
              <a:rPr lang="en-US" altLang="zh-TW" sz="2800" dirty="0" smtClean="0"/>
              <a:t>): C=0.25</a:t>
            </a:r>
            <a:r>
              <a:rPr lang="el-GR" altLang="zh-TW" sz="2800" dirty="0" smtClean="0"/>
              <a:t>μ</a:t>
            </a:r>
            <a:r>
              <a:rPr lang="en-US" altLang="zh-TW" sz="2800" dirty="0" smtClean="0"/>
              <a:t>F, </a:t>
            </a:r>
            <a:r>
              <a:rPr lang="en-US" altLang="zh-TW" sz="2800" dirty="0" err="1" smtClean="0"/>
              <a:t>Qpar</a:t>
            </a:r>
            <a:r>
              <a:rPr lang="en-US" altLang="zh-TW" sz="2800" dirty="0" smtClean="0"/>
              <a:t>=100, </a:t>
            </a:r>
            <a:r>
              <a:rPr lang="en-US" altLang="zh-TW" sz="2800" dirty="0" err="1" smtClean="0"/>
              <a:t>Rpar</a:t>
            </a:r>
            <a:r>
              <a:rPr lang="en-US" altLang="zh-TW" sz="2800" dirty="0" smtClean="0"/>
              <a:t>=4k</a:t>
            </a:r>
            <a:r>
              <a:rPr lang="el-GR" altLang="zh-TW" sz="2800" dirty="0" smtClean="0"/>
              <a:t>Ω</a:t>
            </a:r>
            <a:r>
              <a:rPr lang="en-US" altLang="zh-TW" sz="2800" dirty="0" smtClean="0"/>
              <a:t>, R||</a:t>
            </a:r>
            <a:r>
              <a:rPr lang="en-US" altLang="zh-TW" sz="2800" dirty="0" err="1" smtClean="0"/>
              <a:t>Rpar</a:t>
            </a:r>
            <a:r>
              <a:rPr lang="en-US" altLang="zh-TW" sz="2800" dirty="0" smtClean="0"/>
              <a:t>=2k</a:t>
            </a:r>
            <a:r>
              <a:rPr lang="el-GR" altLang="zh-TW" sz="2800" dirty="0" smtClean="0"/>
              <a:t>Ω</a:t>
            </a:r>
            <a:r>
              <a:rPr lang="en-US" altLang="zh-TW" sz="2800" smtClean="0"/>
              <a:t>, R=4k</a:t>
            </a:r>
            <a:r>
              <a:rPr lang="el-GR" altLang="zh-TW" sz="2800" smtClean="0"/>
              <a:t>Ω</a:t>
            </a:r>
            <a:r>
              <a:rPr lang="en-US" altLang="zh-TW" sz="2800" dirty="0" smtClean="0"/>
              <a:t> </a:t>
            </a:r>
            <a:endParaRPr lang="en-US" altLang="zh-TW" sz="28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TW" sz="2800" dirty="0" smtClean="0"/>
              <a:t>	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3623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 smtClean="0"/>
              <a:t>感謝 江</a:t>
            </a:r>
            <a:r>
              <a:rPr lang="zh-TW" altLang="en-US" sz="2800" dirty="0"/>
              <a:t>貫榮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b02)</a:t>
            </a:r>
          </a:p>
          <a:p>
            <a:pPr lvl="1"/>
            <a:r>
              <a:rPr lang="zh-TW" altLang="en-US" sz="2800" dirty="0"/>
              <a:t>上課時指出投影片的</a:t>
            </a:r>
            <a:r>
              <a:rPr lang="zh-TW" altLang="en-US" sz="2800" dirty="0" smtClean="0"/>
              <a:t>錯誤</a:t>
            </a:r>
            <a:endParaRPr lang="en-US" altLang="zh-TW" sz="2800" dirty="0" smtClean="0"/>
          </a:p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感謝 </a:t>
            </a:r>
            <a:r>
              <a:rPr lang="zh-TW" altLang="en-US" sz="2800" dirty="0" smtClean="0"/>
              <a:t>徐瑞</a:t>
            </a:r>
            <a:r>
              <a:rPr lang="zh-TW" altLang="en-US" sz="2800" dirty="0"/>
              <a:t>陽</a:t>
            </a:r>
            <a:r>
              <a:rPr lang="en-US" altLang="zh-TW" sz="2800" dirty="0" smtClean="0"/>
              <a:t>(b02</a:t>
            </a:r>
            <a:r>
              <a:rPr lang="en-US" altLang="zh-TW" sz="2800" dirty="0"/>
              <a:t>)</a:t>
            </a:r>
          </a:p>
          <a:p>
            <a:pPr lvl="1"/>
            <a:r>
              <a:rPr lang="zh-TW" altLang="en-US" sz="2800" dirty="0"/>
              <a:t>上課時糾正</a:t>
            </a:r>
            <a:r>
              <a:rPr lang="zh-TW" altLang="en-US" sz="2800" dirty="0" smtClean="0"/>
              <a:t>老師板書的錯誤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0842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19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Aliasing</a:t>
            </a:r>
            <a:endParaRPr lang="zh-TW" altLang="en-US" dirty="0"/>
          </a:p>
        </p:txBody>
      </p:sp>
      <p:pic>
        <p:nvPicPr>
          <p:cNvPr id="4" name="Picture 2" descr="http://upload.wikimedia.org/wikipedia/commons/f/f6/Aliasing-pl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361982"/>
            <a:ext cx="7867211" cy="19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930400" y="6255046"/>
            <a:ext cx="561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High frequency becomes low frequency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78838" y="3607324"/>
            <a:ext cx="151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Actual signal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49011" y="3790998"/>
            <a:ext cx="15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Sampling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679386" y="3537228"/>
            <a:ext cx="207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Wrong Interpolation</a:t>
            </a:r>
            <a:endParaRPr lang="zh-TW" altLang="en-US" sz="2400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6175638" y="4021830"/>
            <a:ext cx="554923" cy="857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endCxn id="7" idx="2"/>
          </p:cNvCxnSpPr>
          <p:nvPr/>
        </p:nvCxnSpPr>
        <p:spPr>
          <a:xfrm flipV="1">
            <a:off x="2653861" y="4252663"/>
            <a:ext cx="50800" cy="37131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3679386" y="4358273"/>
            <a:ext cx="361950" cy="48063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Time Lapse Watches with Aliasing effect - YouTube [360p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0311" y="165821"/>
            <a:ext cx="5021445" cy="3335058"/>
          </a:xfrm>
        </p:spPr>
      </p:pic>
    </p:spTree>
    <p:extLst>
      <p:ext uri="{BB962C8B-B14F-4D97-AF65-F5344CB8AC3E}">
        <p14:creationId xmlns:p14="http://schemas.microsoft.com/office/powerpoint/2010/main" val="23285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</a:t>
            </a:r>
            <a:endParaRPr lang="zh-TW" alt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1270636" y="1947863"/>
          <a:ext cx="12128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02" name="方程式" r:id="rId3" imgW="660240" imgH="431640" progId="Equation.3">
                  <p:embed/>
                </p:oleObj>
              </mc:Choice>
              <mc:Fallback>
                <p:oleObj name="方程式" r:id="rId3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636" y="1947863"/>
                        <a:ext cx="12128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471" y="1083470"/>
            <a:ext cx="3657976" cy="2157413"/>
          </a:xfrm>
          <a:prstGeom prst="rect">
            <a:avLst/>
          </a:prstGeom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1157288" y="4877743"/>
          <a:ext cx="17732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03" name="方程式" r:id="rId6" imgW="965160" imgH="888840" progId="Equation.3">
                  <p:embed/>
                </p:oleObj>
              </mc:Choice>
              <mc:Fallback>
                <p:oleObj name="方程式" r:id="rId6" imgW="9651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4877743"/>
                        <a:ext cx="1773237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6449" y="4877743"/>
            <a:ext cx="3993893" cy="1771650"/>
          </a:xfrm>
          <a:prstGeom prst="rect">
            <a:avLst/>
          </a:prstGeom>
        </p:spPr>
      </p:pic>
      <p:sp>
        <p:nvSpPr>
          <p:cNvPr id="13" name="向下箭號 12"/>
          <p:cNvSpPr/>
          <p:nvPr/>
        </p:nvSpPr>
        <p:spPr>
          <a:xfrm>
            <a:off x="4572000" y="3111500"/>
            <a:ext cx="584200" cy="434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4572000" y="4371977"/>
            <a:ext cx="584200" cy="434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2613214" y="3546477"/>
            <a:ext cx="3700145" cy="825500"/>
            <a:chOff x="2613214" y="3546477"/>
            <a:chExt cx="3700145" cy="825500"/>
          </a:xfrm>
        </p:grpSpPr>
        <p:grpSp>
          <p:nvGrpSpPr>
            <p:cNvPr id="7" name="群組 6"/>
            <p:cNvGrpSpPr/>
            <p:nvPr/>
          </p:nvGrpSpPr>
          <p:grpSpPr>
            <a:xfrm>
              <a:off x="3595559" y="3546477"/>
              <a:ext cx="2717800" cy="825500"/>
              <a:chOff x="3213100" y="3581400"/>
              <a:chExt cx="2717800" cy="8255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213100" y="3581400"/>
                <a:ext cx="2717800" cy="825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382963" y="3813174"/>
              <a:ext cx="1003300" cy="398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704" name="方程式" r:id="rId9" imgW="545760" imgH="215640" progId="Equation.3">
                      <p:embed/>
                    </p:oleObj>
                  </mc:Choice>
                  <mc:Fallback>
                    <p:oleObj name="方程式" r:id="rId9" imgW="5457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2963" y="3813174"/>
                            <a:ext cx="1003300" cy="398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572000" y="3790950"/>
              <a:ext cx="1236663" cy="420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705" name="方程式" r:id="rId11" imgW="672840" imgH="228600" progId="Equation.3">
                      <p:embed/>
                    </p:oleObj>
                  </mc:Choice>
                  <mc:Fallback>
                    <p:oleObj name="方程式" r:id="rId11" imgW="6728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000" y="3790950"/>
                            <a:ext cx="1236663" cy="4206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" name="文字方塊 14"/>
            <p:cNvSpPr txBox="1"/>
            <p:nvPr/>
          </p:nvSpPr>
          <p:spPr>
            <a:xfrm>
              <a:off x="2613214" y="3746649"/>
              <a:ext cx="966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 smtClean="0"/>
                <a:t>filter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52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 txBox="1">
            <a:spLocks noGrp="1"/>
          </p:cNvSpPr>
          <p:nvPr/>
        </p:nvSpPr>
        <p:spPr bwMode="auto">
          <a:xfrm>
            <a:off x="7092950" y="63404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40000"/>
              </a:spcBef>
              <a:buChar char="•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20000"/>
              </a:lnSpc>
              <a:spcBef>
                <a:spcPct val="40000"/>
              </a:spcBef>
              <a:buChar char="–"/>
              <a:defRPr kumimoji="1" sz="28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20000"/>
              </a:lnSpc>
              <a:spcBef>
                <a:spcPct val="4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20000"/>
              </a:lnSpc>
              <a:spcBef>
                <a:spcPct val="40000"/>
              </a:spcBef>
              <a:buChar char="–"/>
              <a:defRPr kumimoji="1" sz="20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20000"/>
              </a:lnSpc>
              <a:spcBef>
                <a:spcPct val="40000"/>
              </a:spcBef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B52EC6-0013-4D24-AF8C-6DE2D0E1D765}" type="slidenum">
              <a:rPr kumimoji="0" lang="zh-TW" altLang="en-US" sz="1400" b="0">
                <a:solidFill>
                  <a:srgbClr val="00009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98</a:t>
            </a:fld>
            <a:endParaRPr kumimoji="0" lang="en-US" altLang="zh-TW" sz="1400" b="0">
              <a:solidFill>
                <a:srgbClr val="000099"/>
              </a:solidFill>
            </a:endParaRPr>
          </a:p>
        </p:txBody>
      </p:sp>
      <p:grpSp>
        <p:nvGrpSpPr>
          <p:cNvPr id="25603" name="群組 31"/>
          <p:cNvGrpSpPr>
            <a:grpSpLocks/>
          </p:cNvGrpSpPr>
          <p:nvPr/>
        </p:nvGrpSpPr>
        <p:grpSpPr bwMode="auto">
          <a:xfrm>
            <a:off x="71438" y="785813"/>
            <a:ext cx="9144000" cy="5357812"/>
            <a:chOff x="71406" y="856580"/>
            <a:chExt cx="9144064" cy="5358504"/>
          </a:xfrm>
        </p:grpSpPr>
        <p:cxnSp>
          <p:nvCxnSpPr>
            <p:cNvPr id="25604" name="直線接點 5"/>
            <p:cNvCxnSpPr>
              <a:cxnSpLocks noChangeShapeType="1"/>
            </p:cNvCxnSpPr>
            <p:nvPr/>
          </p:nvCxnSpPr>
          <p:spPr bwMode="auto">
            <a:xfrm flipV="1">
              <a:off x="71406" y="6215082"/>
              <a:ext cx="8975584" cy="2"/>
            </a:xfrm>
            <a:prstGeom prst="lin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605" name="群組 27"/>
            <p:cNvGrpSpPr>
              <a:grpSpLocks/>
            </p:cNvGrpSpPr>
            <p:nvPr/>
          </p:nvGrpSpPr>
          <p:grpSpPr bwMode="auto">
            <a:xfrm>
              <a:off x="71406" y="856580"/>
              <a:ext cx="9144064" cy="4216438"/>
              <a:chOff x="71406" y="856580"/>
              <a:chExt cx="9144064" cy="4216438"/>
            </a:xfrm>
          </p:grpSpPr>
          <p:grpSp>
            <p:nvGrpSpPr>
              <p:cNvPr id="25609" name="群組 23"/>
              <p:cNvGrpSpPr>
                <a:grpSpLocks/>
              </p:cNvGrpSpPr>
              <p:nvPr/>
            </p:nvGrpSpPr>
            <p:grpSpPr bwMode="auto">
              <a:xfrm>
                <a:off x="71406" y="856580"/>
                <a:ext cx="9144064" cy="3072486"/>
                <a:chOff x="71406" y="856580"/>
                <a:chExt cx="9144064" cy="3072486"/>
              </a:xfrm>
            </p:grpSpPr>
            <p:grpSp>
              <p:nvGrpSpPr>
                <p:cNvPr id="25613" name="群組 19"/>
                <p:cNvGrpSpPr>
                  <a:grpSpLocks/>
                </p:cNvGrpSpPr>
                <p:nvPr/>
              </p:nvGrpSpPr>
              <p:grpSpPr bwMode="auto">
                <a:xfrm>
                  <a:off x="71438" y="856580"/>
                  <a:ext cx="9144032" cy="1929478"/>
                  <a:chOff x="71438" y="881985"/>
                  <a:chExt cx="9144032" cy="1929478"/>
                </a:xfrm>
              </p:grpSpPr>
              <p:grpSp>
                <p:nvGrpSpPr>
                  <p:cNvPr id="25617" name="群組 43"/>
                  <p:cNvGrpSpPr>
                    <a:grpSpLocks/>
                  </p:cNvGrpSpPr>
                  <p:nvPr/>
                </p:nvGrpSpPr>
                <p:grpSpPr bwMode="auto">
                  <a:xfrm>
                    <a:off x="71438" y="881985"/>
                    <a:ext cx="9144032" cy="1618321"/>
                    <a:chOff x="357158" y="1073150"/>
                    <a:chExt cx="8786842" cy="1618321"/>
                  </a:xfrm>
                </p:grpSpPr>
                <p:grpSp>
                  <p:nvGrpSpPr>
                    <p:cNvPr id="25621" name="群組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158" y="1073150"/>
                      <a:ext cx="8786842" cy="1618321"/>
                      <a:chOff x="838200" y="1073150"/>
                      <a:chExt cx="8786842" cy="1618321"/>
                    </a:xfrm>
                  </p:grpSpPr>
                  <p:grpSp>
                    <p:nvGrpSpPr>
                      <p:cNvPr id="25623" name="群組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1073150"/>
                        <a:ext cx="8786842" cy="1618321"/>
                        <a:chOff x="1371600" y="1213287"/>
                        <a:chExt cx="8786842" cy="1618182"/>
                      </a:xfrm>
                    </p:grpSpPr>
                    <p:sp>
                      <p:nvSpPr>
                        <p:cNvPr id="25625" name="文字方塊 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1600" y="1213287"/>
                          <a:ext cx="6667500" cy="368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marL="342900" indent="-3429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•"/>
                            <a:defRPr kumimoji="1" sz="3200" b="1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1pPr>
                          <a:lvl2pPr marL="342900" indent="-3429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–"/>
                            <a:defRPr kumimoji="1" sz="2800" b="1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2pPr>
                          <a:lvl3pPr marL="1143000" indent="-2286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•"/>
                            <a:defRPr kumimoji="1" sz="24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3pPr>
                          <a:lvl4pPr marL="1600200" indent="-2286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–"/>
                            <a:defRPr kumimoji="1" sz="2000" b="1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4pPr>
                          <a:lvl5pPr marL="2057400" indent="-2286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5pPr>
                          <a:lvl6pPr marL="25146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6pPr>
                          <a:lvl7pPr marL="29718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7pPr>
                          <a:lvl8pPr marL="34290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8pPr>
                          <a:lvl9pPr marL="38862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9pPr>
                        </a:lstStyle>
                        <a:p>
                          <a:pPr lvl="1" eaLnBrk="1" hangingPunct="1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kumimoji="0" lang="en-US" altLang="zh-TW">
                              <a:solidFill>
                                <a:schemeClr val="tx1"/>
                              </a:solidFill>
                            </a:rPr>
                            <a:t>Table 11.3  Simple Filter</a:t>
                          </a:r>
                        </a:p>
                      </p:txBody>
                    </p:sp>
                    <p:sp>
                      <p:nvSpPr>
                        <p:cNvPr id="25626" name="文字方塊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0656" y="1791514"/>
                          <a:ext cx="8767786" cy="367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marL="342900" indent="-3429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•"/>
                            <a:defRPr kumimoji="1" sz="3200" b="1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1pPr>
                          <a:lvl2pPr marL="342900" indent="-3429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–"/>
                            <a:defRPr kumimoji="1" sz="2800" b="1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2pPr>
                          <a:lvl3pPr marL="1143000" indent="-2286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•"/>
                            <a:defRPr kumimoji="1" sz="24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3pPr>
                          <a:lvl4pPr marL="1600200" indent="-2286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–"/>
                            <a:defRPr kumimoji="1" sz="2000" b="1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4pPr>
                          <a:lvl5pPr marL="2057400" indent="-2286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5pPr>
                          <a:lvl6pPr marL="25146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6pPr>
                          <a:lvl7pPr marL="29718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7pPr>
                          <a:lvl8pPr marL="34290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8pPr>
                          <a:lvl9pPr marL="38862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9pPr>
                        </a:lstStyle>
                        <a:p>
                          <a:pPr lvl="1" eaLnBrk="1" hangingPunct="1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kumimoji="0" lang="en-US" altLang="zh-TW">
                              <a:solidFill>
                                <a:schemeClr val="tx1"/>
                              </a:solidFill>
                            </a:rPr>
                            <a:t>Type                Transfer Function                Properties  </a:t>
                          </a:r>
                          <a:endParaRPr kumimoji="0" lang="en-US" altLang="zh-TW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</a:endParaRPr>
                        </a:p>
                      </p:txBody>
                    </p:sp>
                    <p:sp>
                      <p:nvSpPr>
                        <p:cNvPr id="25627" name="文字方塊 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1600" y="2482686"/>
                          <a:ext cx="1235623" cy="348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marL="342900" indent="-3429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•"/>
                            <a:defRPr kumimoji="1" sz="3200" b="1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1pPr>
                          <a:lvl2pPr marL="342900" indent="-3429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–"/>
                            <a:defRPr kumimoji="1" sz="2800" b="1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2pPr>
                          <a:lvl3pPr marL="1143000" indent="-2286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•"/>
                            <a:defRPr kumimoji="1" sz="24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3pPr>
                          <a:lvl4pPr marL="1600200" indent="-2286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–"/>
                            <a:defRPr kumimoji="1" sz="2000" b="1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4pPr>
                          <a:lvl5pPr marL="2057400" indent="-22860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5pPr>
                          <a:lvl6pPr marL="25146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6pPr>
                          <a:lvl7pPr marL="29718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7pPr>
                          <a:lvl8pPr marL="34290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8pPr>
                          <a:lvl9pPr marL="3886200" indent="-228600" eaLnBrk="0" fontAlgn="base" hangingPunct="0">
                            <a:lnSpc>
                              <a:spcPct val="120000"/>
                            </a:lnSpc>
                            <a:spcBef>
                              <a:spcPct val="4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defRPr>
                          </a:lvl9pPr>
                        </a:lstStyle>
                        <a:p>
                          <a:pPr lvl="1" eaLnBrk="1" hangingPunct="1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kumimoji="0" lang="en-US" altLang="zh-TW" sz="2400" b="0">
                              <a:solidFill>
                                <a:schemeClr val="tx1"/>
                              </a:solidFill>
                            </a:rPr>
                            <a:t>Lowpass</a:t>
                          </a:r>
                        </a:p>
                      </p:txBody>
                    </p:sp>
                  </p:grpSp>
                  <p:cxnSp>
                    <p:nvCxnSpPr>
                      <p:cNvPr id="25624" name="直線接點 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857224" y="1571612"/>
                        <a:ext cx="8624974" cy="2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25622" name="直線接點 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57158" y="2000238"/>
                      <a:ext cx="8624974" cy="2"/>
                    </a:xfrm>
                    <a:prstGeom prst="line">
                      <a:avLst/>
                    </a:prstGeom>
                    <a:noFill/>
                    <a:ln w="25400" algn="ctr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5618" name="群組 18"/>
                  <p:cNvGrpSpPr>
                    <a:grpSpLocks/>
                  </p:cNvGrpSpPr>
                  <p:nvPr/>
                </p:nvGrpSpPr>
                <p:grpSpPr bwMode="auto">
                  <a:xfrm>
                    <a:off x="2428892" y="1966913"/>
                    <a:ext cx="5878510" cy="844550"/>
                    <a:chOff x="2428892" y="1966913"/>
                    <a:chExt cx="5878510" cy="844550"/>
                  </a:xfrm>
                </p:grpSpPr>
                <p:graphicFrame>
                  <p:nvGraphicFramePr>
                    <p:cNvPr id="25619" name="Object 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428892" y="2010239"/>
                    <a:ext cx="1688548" cy="77581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91786" name="方程式" r:id="rId3" imgW="939392" imgH="431613" progId="Equation.3">
                            <p:embed/>
                          </p:oleObj>
                        </mc:Choice>
                        <mc:Fallback>
                          <p:oleObj name="方程式" r:id="rId3" imgW="939392" imgH="431613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428892" y="2010239"/>
                                  <a:ext cx="1688548" cy="775819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5620" name="Object 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72264" y="1966913"/>
                    <a:ext cx="1735138" cy="84455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91787" name="方程式" r:id="rId5" imgW="965200" imgH="469900" progId="Equation.3">
                            <p:embed/>
                          </p:oleObj>
                        </mc:Choice>
                        <mc:Fallback>
                          <p:oleObj name="方程式" r:id="rId5" imgW="965200" imgH="4699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572264" y="1966913"/>
                                  <a:ext cx="1735138" cy="84455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sp>
              <p:nvSpPr>
                <p:cNvPr id="25614" name="文字方塊 20"/>
                <p:cNvSpPr txBox="1">
                  <a:spLocks noChangeArrowheads="1"/>
                </p:cNvSpPr>
                <p:nvPr/>
              </p:nvSpPr>
              <p:spPr bwMode="auto">
                <a:xfrm>
                  <a:off x="71406" y="3269096"/>
                  <a:ext cx="1428760" cy="34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32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8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0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ct val="40000"/>
                    </a:spcBef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lvl="1" eaLnBrk="1" hangingPunct="1">
                    <a:lnSpc>
                      <a:spcPts val="2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b="0">
                      <a:solidFill>
                        <a:schemeClr val="tx1"/>
                      </a:solidFill>
                    </a:rPr>
                    <a:t>Highpass</a:t>
                  </a:r>
                </a:p>
              </p:txBody>
            </p:sp>
            <p:graphicFrame>
              <p:nvGraphicFramePr>
                <p:cNvPr id="25615" name="Object 4"/>
                <p:cNvGraphicFramePr>
                  <a:graphicFrameLocks noChangeAspect="1"/>
                </p:cNvGraphicFramePr>
                <p:nvPr/>
              </p:nvGraphicFramePr>
              <p:xfrm>
                <a:off x="2428860" y="3127842"/>
                <a:ext cx="1688548" cy="7758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1788" name="方程式" r:id="rId7" imgW="939392" imgH="431613" progId="Equation.3">
                        <p:embed/>
                      </p:oleObj>
                    </mc:Choice>
                    <mc:Fallback>
                      <p:oleObj name="方程式" r:id="rId7" imgW="939392" imgH="4316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28860" y="3127842"/>
                              <a:ext cx="1688548" cy="77581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16" name="Object 5"/>
                <p:cNvGraphicFramePr>
                  <a:graphicFrameLocks noChangeAspect="1"/>
                </p:cNvGraphicFramePr>
                <p:nvPr/>
              </p:nvGraphicFramePr>
              <p:xfrm>
                <a:off x="6572232" y="3084516"/>
                <a:ext cx="1735138" cy="8445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1789" name="方程式" r:id="rId9" imgW="965200" imgH="469900" progId="Equation.3">
                        <p:embed/>
                      </p:oleObj>
                    </mc:Choice>
                    <mc:Fallback>
                      <p:oleObj name="方程式" r:id="rId9" imgW="965200" imgH="469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72232" y="3084516"/>
                              <a:ext cx="1735138" cy="8445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5610" name="文字方塊 24"/>
              <p:cNvSpPr txBox="1">
                <a:spLocks noChangeArrowheads="1"/>
              </p:cNvSpPr>
              <p:nvPr/>
            </p:nvSpPr>
            <p:spPr bwMode="auto">
              <a:xfrm>
                <a:off x="71406" y="4412104"/>
                <a:ext cx="1428760" cy="356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lnSpc>
                    <a:spcPct val="120000"/>
                  </a:lnSpc>
                  <a:spcBef>
                    <a:spcPct val="40000"/>
                  </a:spcBef>
                  <a:buChar char="•"/>
                  <a:defRPr kumimoji="1" sz="32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342900" indent="-342900">
                  <a:lnSpc>
                    <a:spcPct val="120000"/>
                  </a:lnSpc>
                  <a:spcBef>
                    <a:spcPct val="40000"/>
                  </a:spcBef>
                  <a:buChar char="–"/>
                  <a:defRPr kumimoji="1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4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40000"/>
                  </a:spcBef>
                  <a:buChar char="–"/>
                  <a:defRPr kumimoji="1" sz="20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40000"/>
                  </a:spcBef>
                  <a:buChar char="»"/>
                  <a:defRPr kumimoji="1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lvl="1" eaLnBrk="1" hangingPunct="1">
                  <a:lnSpc>
                    <a:spcPts val="2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400" b="0">
                    <a:solidFill>
                      <a:schemeClr val="tx1"/>
                    </a:solidFill>
                  </a:rPr>
                  <a:t>Bandpass</a:t>
                </a:r>
              </a:p>
            </p:txBody>
          </p:sp>
          <p:graphicFrame>
            <p:nvGraphicFramePr>
              <p:cNvPr id="25611" name="Object 6"/>
              <p:cNvGraphicFramePr>
                <a:graphicFrameLocks noChangeAspect="1"/>
              </p:cNvGraphicFramePr>
              <p:nvPr/>
            </p:nvGraphicFramePr>
            <p:xfrm>
              <a:off x="2387605" y="4296731"/>
              <a:ext cx="2898775" cy="776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1790" name="方程式" r:id="rId11" imgW="1612900" imgH="431800" progId="Equation.3">
                      <p:embed/>
                    </p:oleObj>
                  </mc:Choice>
                  <mc:Fallback>
                    <p:oleObj name="方程式" r:id="rId11" imgW="16129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7605" y="4296731"/>
                            <a:ext cx="2898775" cy="776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2" name="Object 7"/>
              <p:cNvGraphicFramePr>
                <a:graphicFrameLocks noChangeAspect="1"/>
              </p:cNvGraphicFramePr>
              <p:nvPr/>
            </p:nvGraphicFramePr>
            <p:xfrm>
              <a:off x="6572264" y="4238625"/>
              <a:ext cx="1209675" cy="822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1791" name="方程式" r:id="rId13" imgW="672808" imgH="457002" progId="Equation.3">
                      <p:embed/>
                    </p:oleObj>
                  </mc:Choice>
                  <mc:Fallback>
                    <p:oleObj name="方程式" r:id="rId13" imgW="672808" imgH="4570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2264" y="4238625"/>
                            <a:ext cx="1209675" cy="822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606" name="文字方塊 28"/>
            <p:cNvSpPr txBox="1">
              <a:spLocks noChangeArrowheads="1"/>
            </p:cNvSpPr>
            <p:nvPr/>
          </p:nvSpPr>
          <p:spPr bwMode="auto">
            <a:xfrm>
              <a:off x="71406" y="5531305"/>
              <a:ext cx="1428760" cy="35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120000"/>
                </a:lnSpc>
                <a:spcBef>
                  <a:spcPct val="40000"/>
                </a:spcBef>
                <a:buChar char="•"/>
                <a:defRPr kumimoji="1" sz="3200" b="1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342900" indent="-342900">
                <a:lnSpc>
                  <a:spcPct val="120000"/>
                </a:lnSpc>
                <a:spcBef>
                  <a:spcPct val="40000"/>
                </a:spcBef>
                <a:buChar char="–"/>
                <a:defRPr kumimoji="1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120000"/>
                </a:lnSpc>
                <a:spcBef>
                  <a:spcPct val="4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120000"/>
                </a:lnSpc>
                <a:spcBef>
                  <a:spcPct val="40000"/>
                </a:spcBef>
                <a:buChar char="–"/>
                <a:defRPr kumimoji="1" sz="2000" b="1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120000"/>
                </a:lnSpc>
                <a:spcBef>
                  <a:spcPct val="40000"/>
                </a:spcBef>
                <a:buChar char="»"/>
                <a:defRPr kumimoji="1" sz="2000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lvl="1" eaLnBrk="1" hangingPunct="1"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2400" b="0">
                  <a:solidFill>
                    <a:schemeClr val="tx1"/>
                  </a:solidFill>
                </a:rPr>
                <a:t>Notch</a:t>
              </a:r>
            </a:p>
          </p:txBody>
        </p:sp>
        <p:graphicFrame>
          <p:nvGraphicFramePr>
            <p:cNvPr id="25607" name="Object 8"/>
            <p:cNvGraphicFramePr>
              <a:graphicFrameLocks noChangeAspect="1"/>
            </p:cNvGraphicFramePr>
            <p:nvPr/>
          </p:nvGraphicFramePr>
          <p:xfrm>
            <a:off x="2387605" y="5393693"/>
            <a:ext cx="2898775" cy="820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792" name="方程式" r:id="rId15" imgW="1612900" imgH="457200" progId="Equation.3">
                    <p:embed/>
                  </p:oleObj>
                </mc:Choice>
                <mc:Fallback>
                  <p:oleObj name="方程式" r:id="rId15" imgW="16129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7605" y="5393693"/>
                          <a:ext cx="2898775" cy="820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9"/>
            <p:cNvGraphicFramePr>
              <a:graphicFrameLocks noChangeAspect="1"/>
            </p:cNvGraphicFramePr>
            <p:nvPr/>
          </p:nvGraphicFramePr>
          <p:xfrm>
            <a:off x="6572264" y="5321319"/>
            <a:ext cx="1962150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793" name="方程式" r:id="rId17" imgW="1092200" imgH="457200" progId="Equation.3">
                    <p:embed/>
                  </p:oleObj>
                </mc:Choice>
                <mc:Fallback>
                  <p:oleObj name="方程式" r:id="rId17" imgW="1092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5321319"/>
                          <a:ext cx="1962150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379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63" y="0"/>
            <a:ext cx="5255487" cy="6615548"/>
          </a:xfrm>
          <a:prstGeom prst="rect">
            <a:avLst/>
          </a:prstGeom>
        </p:spPr>
      </p:pic>
      <p:pic>
        <p:nvPicPr>
          <p:cNvPr id="94210" name="Picture 2" descr="http://upload.wikimedia.org/wikipedia/commons/thumb/0/0e/Electrodynamic-loudspeaker.png/220px-Electrodynamic-loudspea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2" y="275805"/>
            <a:ext cx="2742900" cy="4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24646" y="51382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252525"/>
                </a:solidFill>
                <a:latin typeface="Arial" panose="020B0604020202020204" pitchFamily="34" charset="0"/>
              </a:rPr>
              <a:t>Loudspeaker for home usage with three types of dynamic drivers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solidFill>
                  <a:srgbClr val="252525"/>
                </a:solidFill>
                <a:latin typeface="Arial" panose="020B0604020202020204" pitchFamily="34" charset="0"/>
              </a:rPr>
              <a:t>1. Mid-range driver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solidFill>
                  <a:srgbClr val="252525"/>
                </a:solidFill>
                <a:latin typeface="Arial" panose="020B0604020202020204" pitchFamily="34" charset="0"/>
              </a:rPr>
              <a:t>2. Tweeter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solidFill>
                  <a:srgbClr val="252525"/>
                </a:solidFill>
                <a:latin typeface="Arial" panose="020B0604020202020204" pitchFamily="34" charset="0"/>
              </a:rPr>
              <a:t>3. Woofers</a:t>
            </a:r>
            <a:endParaRPr lang="zh-TW" altLang="en-US" dirty="0"/>
          </a:p>
        </p:txBody>
      </p:sp>
      <p:pic>
        <p:nvPicPr>
          <p:cNvPr id="94212" name="Picture 4" descr="http://upload.wikimedia.org/wikipedia/commons/thumb/a/af/Active_Crossover.svg/220px-Active_Crossov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38" y="3138919"/>
            <a:ext cx="2095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7896</TotalTime>
  <Words>2037</Words>
  <Application>Microsoft Office PowerPoint</Application>
  <PresentationFormat>如螢幕大小 (4:3)</PresentationFormat>
  <Paragraphs>564</Paragraphs>
  <Slides>106</Slides>
  <Notes>38</Notes>
  <HiddenSlides>0</HiddenSlides>
  <MMClips>2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106</vt:i4>
      </vt:variant>
    </vt:vector>
  </HeadingPairs>
  <TitlesOfParts>
    <vt:vector size="117" baseType="lpstr">
      <vt:lpstr>Open Sans</vt:lpstr>
      <vt:lpstr>新細明體</vt:lpstr>
      <vt:lpstr>標楷體</vt:lpstr>
      <vt:lpstr>Arial</vt:lpstr>
      <vt:lpstr>Calibri</vt:lpstr>
      <vt:lpstr>Calibri Light</vt:lpstr>
      <vt:lpstr>Symbol</vt:lpstr>
      <vt:lpstr>Times New Roman</vt:lpstr>
      <vt:lpstr>Wingdings</vt:lpstr>
      <vt:lpstr>Office 佈景主題</vt:lpstr>
      <vt:lpstr>方程式</vt:lpstr>
      <vt:lpstr>Lecture 23 Filters</vt:lpstr>
      <vt:lpstr>Filter Types</vt:lpstr>
      <vt:lpstr>Real World</vt:lpstr>
      <vt:lpstr>Transfer Function – Rules</vt:lpstr>
      <vt:lpstr>Transfer Function – Rules</vt:lpstr>
      <vt:lpstr>Filter Order</vt:lpstr>
      <vt:lpstr>Outline</vt:lpstr>
      <vt:lpstr> First-order Filters</vt:lpstr>
      <vt:lpstr>Firsr-order Filters</vt:lpstr>
      <vt:lpstr>Firsr-order Filters - Case 1</vt:lpstr>
      <vt:lpstr>Firsr-order Filters - Case 1</vt:lpstr>
      <vt:lpstr>Firsr-order Filters - Case 1</vt:lpstr>
      <vt:lpstr>Firsr-order Filters - Case 2</vt:lpstr>
      <vt:lpstr>Firsr-order Filters - Case 2</vt:lpstr>
      <vt:lpstr>First-order Filters - Case 2</vt:lpstr>
      <vt:lpstr>First-order Filters - Case 2</vt:lpstr>
      <vt:lpstr>First-order Filters</vt:lpstr>
      <vt:lpstr>First-order Filters</vt:lpstr>
      <vt:lpstr>Cascading Two Lowpass Filters</vt:lpstr>
      <vt:lpstr>Cascading Two Lowpass Filters</vt:lpstr>
      <vt:lpstr>Cascading Two Lowpass Filters</vt:lpstr>
      <vt:lpstr>Cascading Two Lowpass Filters</vt:lpstr>
      <vt:lpstr>Cascading Two Lowpass Filters</vt:lpstr>
      <vt:lpstr> Second-order Filters</vt:lpstr>
      <vt:lpstr>Second-order Filter</vt:lpstr>
      <vt:lpstr>Second-order Filter – Case 1</vt:lpstr>
      <vt:lpstr>Second-order Filter – Case 1</vt:lpstr>
      <vt:lpstr>Second-order Filter – Case 1</vt:lpstr>
      <vt:lpstr>Second-order Filter – Case 1</vt:lpstr>
      <vt:lpstr>Second-order Filter – Case 1</vt:lpstr>
      <vt:lpstr>Second-order Filter – Case 1</vt:lpstr>
      <vt:lpstr>Second-order Filter – Case 1</vt:lpstr>
      <vt:lpstr>Second-order Filter – Case 1</vt:lpstr>
      <vt:lpstr>Second-order Filter – Case 1</vt:lpstr>
      <vt:lpstr>Second-order Filter – Case 1</vt:lpstr>
      <vt:lpstr>Second-order Filter – Case 1</vt:lpstr>
      <vt:lpstr>Second-order Filter – Case 1</vt:lpstr>
      <vt:lpstr>Second-order Filter – Case 1</vt:lpstr>
      <vt:lpstr>PowerPoint 簡報</vt:lpstr>
      <vt:lpstr>Butterworth – Cut-off Frequency</vt:lpstr>
      <vt:lpstr>Second-order Filter – Case 2</vt:lpstr>
      <vt:lpstr>Second-order Filter – Case 2</vt:lpstr>
      <vt:lpstr>Second-order Filter – Case 2</vt:lpstr>
      <vt:lpstr>Second-order Filter – Case 2</vt:lpstr>
      <vt:lpstr>Second-order Filter – Case 2</vt:lpstr>
      <vt:lpstr>Bandpass Filter</vt:lpstr>
      <vt:lpstr>Bandpass Filter</vt:lpstr>
      <vt:lpstr>Bandpass Filter</vt:lpstr>
      <vt:lpstr>Bandpass Filter</vt:lpstr>
      <vt:lpstr>Bandpass Filter - Bandwidth B</vt:lpstr>
      <vt:lpstr>Bandpass Filter - Bandwidth B</vt:lpstr>
      <vt:lpstr>Bandpass Filter</vt:lpstr>
      <vt:lpstr>Stagger-tuned Bandpass Filter</vt:lpstr>
      <vt:lpstr>Stagger-tuned Bandpass Filter - Exercise 11.64</vt:lpstr>
      <vt:lpstr>Stagger-tuned Bandpass Filter - Exercise 11.64</vt:lpstr>
      <vt:lpstr>Second-order Filter – Case 3</vt:lpstr>
      <vt:lpstr>Second-order Filter – Case 3</vt:lpstr>
      <vt:lpstr>Second-order Filter – Case 3</vt:lpstr>
      <vt:lpstr>Second-order Filter – Case 3</vt:lpstr>
      <vt:lpstr>Second-order Filter – Case 3</vt:lpstr>
      <vt:lpstr>Second-order Filter – Case 3</vt:lpstr>
      <vt:lpstr>Second-order Filter – Case 3</vt:lpstr>
      <vt:lpstr>Second-order Filter – Case 3</vt:lpstr>
      <vt:lpstr>Second-order Filter – Case 3</vt:lpstr>
      <vt:lpstr>Second-order Filter – Case 3</vt:lpstr>
      <vt:lpstr>Second-order Filter – Case 3</vt:lpstr>
      <vt:lpstr>Notch Filter</vt:lpstr>
      <vt:lpstr>Second-order RLC Filters </vt:lpstr>
      <vt:lpstr>Second-order RLC Filters </vt:lpstr>
      <vt:lpstr>Second-order RLC Filters </vt:lpstr>
      <vt:lpstr>Second-order RLC Filters  – Band-pass</vt:lpstr>
      <vt:lpstr>Second-order RLC Filters  – Band-pass</vt:lpstr>
      <vt:lpstr>Band-pass</vt:lpstr>
      <vt:lpstr>Band-pass</vt:lpstr>
      <vt:lpstr>Second-order RLC Filters </vt:lpstr>
      <vt:lpstr>Active Filter</vt:lpstr>
      <vt:lpstr>Basic Active Filter</vt:lpstr>
      <vt:lpstr>First-order Low-pass Filter</vt:lpstr>
      <vt:lpstr>First-order High-pass Filter</vt:lpstr>
      <vt:lpstr>Active Band-pass Filter</vt:lpstr>
      <vt:lpstr>Active Band-pass Filter</vt:lpstr>
      <vt:lpstr>Loading</vt:lpstr>
      <vt:lpstr>Cascading Filters</vt:lpstr>
      <vt:lpstr>Cascading Filters</vt:lpstr>
      <vt:lpstr>Cascading Filters</vt:lpstr>
      <vt:lpstr>Cascading Filters</vt:lpstr>
      <vt:lpstr>Cascading Filters  – Input &amp; Output Impedance</vt:lpstr>
      <vt:lpstr>Cascading Filters  – Basic Active Filter</vt:lpstr>
      <vt:lpstr>Active Notch Filter</vt:lpstr>
      <vt:lpstr>Active Notch Filter</vt:lpstr>
      <vt:lpstr>Homework</vt:lpstr>
      <vt:lpstr>Thank you!</vt:lpstr>
      <vt:lpstr>Answer</vt:lpstr>
      <vt:lpstr>Acknowledgement</vt:lpstr>
      <vt:lpstr>Appendix</vt:lpstr>
      <vt:lpstr>Aliasing</vt:lpstr>
      <vt:lpstr>Phase</vt:lpstr>
      <vt:lpstr>PowerPoint 簡報</vt:lpstr>
      <vt:lpstr>PowerPoint 簡報</vt:lpstr>
      <vt:lpstr>PowerPoint 簡報</vt:lpstr>
      <vt:lpstr>PowerPoint 簡報</vt:lpstr>
      <vt:lpstr>From Wiki</vt:lpstr>
      <vt:lpstr>Link</vt:lpstr>
      <vt:lpstr>PowerPoint 簡報</vt:lpstr>
      <vt:lpstr>PowerPoint 簡報</vt:lpstr>
      <vt:lpstr>Suppose this band-stop filter were to suddenly start acting as a high-pass filter. Identify a single component failure that could cause this problem to occur: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and Low pass Fillter</dc:title>
  <dc:creator>Lee Hung-yi</dc:creator>
  <cp:lastModifiedBy>Lee Hung-yi</cp:lastModifiedBy>
  <cp:revision>365</cp:revision>
  <dcterms:created xsi:type="dcterms:W3CDTF">2014-11-29T14:11:00Z</dcterms:created>
  <dcterms:modified xsi:type="dcterms:W3CDTF">2014-12-19T06:28:34Z</dcterms:modified>
</cp:coreProperties>
</file>